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3" r:id="rId3"/>
    <p:sldId id="326" r:id="rId4"/>
    <p:sldId id="334" r:id="rId5"/>
    <p:sldId id="332" r:id="rId6"/>
    <p:sldId id="312" r:id="rId7"/>
    <p:sldId id="331" r:id="rId8"/>
    <p:sldId id="257" r:id="rId9"/>
    <p:sldId id="311" r:id="rId10"/>
    <p:sldId id="323" r:id="rId11"/>
    <p:sldId id="324" r:id="rId12"/>
    <p:sldId id="325" r:id="rId13"/>
    <p:sldId id="286" r:id="rId14"/>
    <p:sldId id="287" r:id="rId15"/>
    <p:sldId id="288" r:id="rId16"/>
    <p:sldId id="289" r:id="rId17"/>
    <p:sldId id="317" r:id="rId18"/>
    <p:sldId id="318" r:id="rId19"/>
    <p:sldId id="327" r:id="rId20"/>
    <p:sldId id="328" r:id="rId21"/>
    <p:sldId id="322" r:id="rId22"/>
    <p:sldId id="291" r:id="rId23"/>
    <p:sldId id="292" r:id="rId24"/>
    <p:sldId id="298" r:id="rId25"/>
    <p:sldId id="305" r:id="rId26"/>
    <p:sldId id="306" r:id="rId27"/>
    <p:sldId id="307" r:id="rId28"/>
    <p:sldId id="330" r:id="rId29"/>
    <p:sldId id="319" r:id="rId30"/>
    <p:sldId id="308" r:id="rId31"/>
    <p:sldId id="321" r:id="rId32"/>
    <p:sldId id="309" r:id="rId33"/>
    <p:sldId id="329" r:id="rId34"/>
  </p:sldIdLst>
  <p:sldSz cx="100806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2" autoAdjust="0"/>
    <p:restoredTop sz="94660"/>
  </p:normalViewPr>
  <p:slideViewPr>
    <p:cSldViewPr>
      <p:cViewPr varScale="1">
        <p:scale>
          <a:sx n="78" d="100"/>
          <a:sy n="78" d="100"/>
        </p:scale>
        <p:origin x="1181" y="77"/>
      </p:cViewPr>
      <p:guideLst>
        <p:guide orient="horz" pos="2160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8" y="2130429"/>
            <a:ext cx="8568532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5" y="3886200"/>
            <a:ext cx="705643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274642"/>
            <a:ext cx="226814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2" y="274642"/>
            <a:ext cx="66364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406904"/>
            <a:ext cx="856853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2906713"/>
            <a:ext cx="856853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2" y="1600204"/>
            <a:ext cx="445227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600204"/>
            <a:ext cx="445227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2" y="1535113"/>
            <a:ext cx="445402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2" y="2174875"/>
            <a:ext cx="445402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535113"/>
            <a:ext cx="445577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174875"/>
            <a:ext cx="445577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3" y="273050"/>
            <a:ext cx="331645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273054"/>
            <a:ext cx="563534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3" y="1435103"/>
            <a:ext cx="331645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4" y="4800600"/>
            <a:ext cx="604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4" y="612775"/>
            <a:ext cx="604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4" y="5367338"/>
            <a:ext cx="604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3" y="274638"/>
            <a:ext cx="90725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3" y="1600204"/>
            <a:ext cx="907256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6356354"/>
            <a:ext cx="23521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6356354"/>
            <a:ext cx="3192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6356354"/>
            <a:ext cx="23521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6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.png" 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1076" y="2202657"/>
            <a:ext cx="932457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30712" y="3969505"/>
            <a:ext cx="4158344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: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03365" y="4648200"/>
            <a:ext cx="8305800" cy="2209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 S  [811320104003]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HARIHARRASUDHAN V [811320104301]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MATHIYAZHAGAN D [811320104013]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RAJESH K [811320104019]</a:t>
            </a:r>
          </a:p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446088" y="3969505"/>
            <a:ext cx="4158344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: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0712" y="4521915"/>
            <a:ext cx="322857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Mrs R. SHARIFF NISHA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[AP , CSE]</a:t>
            </a:r>
          </a:p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9960"/>
          <a:stretch/>
        </p:blipFill>
        <p:spPr>
          <a:xfrm>
            <a:off x="620712" y="445907"/>
            <a:ext cx="8458200" cy="18831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14" y="152400"/>
            <a:ext cx="9072563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229505"/>
              </p:ext>
            </p:extLst>
          </p:nvPr>
        </p:nvGraphicFramePr>
        <p:xfrm>
          <a:off x="163512" y="1219200"/>
          <a:ext cx="9525000" cy="5127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7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01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50" dirty="0" err="1">
                          <a:effectLst/>
                          <a:latin typeface="Times New Roman" pitchFamily="18" charset="0"/>
                          <a:ea typeface="SimSun" panose="02010600030101010101" pitchFamily="2" charset="-122"/>
                          <a:cs typeface="Times New Roman" pitchFamily="18" charset="0"/>
                        </a:rPr>
                        <a:t>S.No</a:t>
                      </a:r>
                      <a:endParaRPr lang="en-US" sz="1800" b="1" kern="150" dirty="0">
                        <a:effectLst/>
                        <a:latin typeface="Times New Roman" pitchFamily="18" charset="0"/>
                        <a:ea typeface="SimSu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34034" marR="34034" marT="34925" marB="3492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5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Title</a:t>
                      </a:r>
                      <a:endParaRPr lang="en-US" sz="1800" b="1" kern="150" dirty="0">
                        <a:effectLst/>
                        <a:latin typeface="Times New Roman" pitchFamily="18" charset="0"/>
                        <a:ea typeface="SimSu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34034" marR="34034" marT="34925" marB="3492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5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Authors &amp; Year</a:t>
                      </a:r>
                      <a:endParaRPr lang="en-US" sz="1800" b="1" kern="150" dirty="0">
                        <a:effectLst/>
                        <a:latin typeface="Times New Roman" pitchFamily="18" charset="0"/>
                        <a:ea typeface="SimSu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34034" marR="34034" marT="34925" marB="3492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50" dirty="0">
                          <a:effectLst/>
                          <a:latin typeface="Times New Roman" pitchFamily="18" charset="0"/>
                          <a:ea typeface="SimSun" panose="02010600030101010101" pitchFamily="2" charset="-122"/>
                          <a:cs typeface="Times New Roman" pitchFamily="18" charset="0"/>
                        </a:rPr>
                        <a:t>Algorithm</a:t>
                      </a:r>
                    </a:p>
                  </a:txBody>
                  <a:tcPr marL="34034" marR="34034" marT="34925" marB="3492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50" dirty="0">
                          <a:effectLst/>
                          <a:latin typeface="Times New Roman" pitchFamily="18" charset="0"/>
                          <a:ea typeface="SimSun" panose="02010600030101010101" pitchFamily="2" charset="-122"/>
                          <a:cs typeface="Times New Roman" pitchFamily="18" charset="0"/>
                        </a:rPr>
                        <a:t>Merits</a:t>
                      </a:r>
                    </a:p>
                  </a:txBody>
                  <a:tcPr marL="34034" marR="34034" marT="34925" marB="3492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50" dirty="0">
                          <a:effectLst/>
                          <a:latin typeface="Times New Roman" pitchFamily="18" charset="0"/>
                          <a:ea typeface="SimSun" panose="02010600030101010101" pitchFamily="2" charset="-122"/>
                          <a:cs typeface="Times New Roman" pitchFamily="18" charset="0"/>
                        </a:rPr>
                        <a:t>Demerits</a:t>
                      </a:r>
                    </a:p>
                  </a:txBody>
                  <a:tcPr marL="34034" marR="34034" marT="34925" marB="349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380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A dual approach for credit card fraud detection using neural network and data mining techniques</a:t>
                      </a:r>
                      <a:endParaRPr lang="en-IN" sz="180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Sahu</a:t>
                      </a:r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Aanchal</a:t>
                      </a:r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, G. M. </a:t>
                      </a:r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Harshvardhan</a:t>
                      </a:r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, and </a:t>
                      </a:r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Mahendra</a:t>
                      </a:r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 Kumar </a:t>
                      </a:r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Gourisaria</a:t>
                      </a:r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 - 2023</a:t>
                      </a:r>
                      <a:endParaRPr lang="en-IN" sz="180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Logistic Regression (</a:t>
                      </a:r>
                      <a:r>
                        <a:rPr lang="en-IN" sz="1800" b="0" kern="12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LR</a:t>
                      </a:r>
                      <a:r>
                        <a:rPr lang="en-IN" sz="18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)</a:t>
                      </a:r>
                      <a:endParaRPr lang="en-IN" sz="1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It is simple to expand to different classes.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The complex challenges are hard to resolve.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8898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u="none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Credit card fraud detection through machine learning algorithm</a:t>
                      </a:r>
                      <a:endParaRPr lang="en-US" sz="1800" b="0" i="0" u="none" kern="1200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Panda, </a:t>
                      </a:r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Agyan</a:t>
                      </a:r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Bharath</a:t>
                      </a:r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Yadlapalli</a:t>
                      </a:r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, and </a:t>
                      </a:r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Zhi</a:t>
                      </a:r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 Zhou</a:t>
                      </a:r>
                      <a:r>
                        <a:rPr lang="en-IN" sz="1800" baseline="0" dirty="0">
                          <a:latin typeface="Times New Roman" pitchFamily="18" charset="0"/>
                          <a:cs typeface="Times New Roman" pitchFamily="18" charset="0"/>
                        </a:rPr>
                        <a:t> - 2023</a:t>
                      </a:r>
                      <a:endParaRPr lang="en-IN" sz="1800" b="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>
                          <a:latin typeface="Times New Roman" pitchFamily="18" charset="0"/>
                          <a:cs typeface="Times New Roman" pitchFamily="18" charset="0"/>
                        </a:rPr>
                        <a:t>Random</a:t>
                      </a:r>
                      <a:r>
                        <a:rPr lang="en-US" sz="1800" b="0" baseline="0" dirty="0">
                          <a:latin typeface="Times New Roman" pitchFamily="18" charset="0"/>
                          <a:cs typeface="Times New Roman" pitchFamily="18" charset="0"/>
                        </a:rPr>
                        <a:t> Forest (</a:t>
                      </a:r>
                      <a:r>
                        <a:rPr lang="en-US" sz="1800" b="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RF</a:t>
                      </a:r>
                      <a:r>
                        <a:rPr lang="en-US" sz="1800" b="0" baseline="0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IN" sz="1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It is adaptable to problems involving classification and regression.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It needs a lot of computing power.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9574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14" y="152400"/>
            <a:ext cx="9072563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LITERATURE SURVEY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2815223"/>
              </p:ext>
            </p:extLst>
          </p:nvPr>
        </p:nvGraphicFramePr>
        <p:xfrm>
          <a:off x="163512" y="1219200"/>
          <a:ext cx="9525000" cy="5167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7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01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50" dirty="0" err="1">
                          <a:effectLst/>
                          <a:latin typeface="Times New Roman" pitchFamily="18" charset="0"/>
                          <a:ea typeface="SimSun" panose="02010600030101010101" pitchFamily="2" charset="-122"/>
                          <a:cs typeface="Times New Roman" pitchFamily="18" charset="0"/>
                        </a:rPr>
                        <a:t>S.No</a:t>
                      </a:r>
                      <a:endParaRPr lang="en-US" sz="1800" b="1" kern="150" dirty="0">
                        <a:effectLst/>
                        <a:latin typeface="Times New Roman" pitchFamily="18" charset="0"/>
                        <a:ea typeface="SimSu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34034" marR="34034" marT="34925" marB="3492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5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Title</a:t>
                      </a:r>
                      <a:endParaRPr lang="en-US" sz="1800" b="1" kern="150" dirty="0">
                        <a:effectLst/>
                        <a:latin typeface="Times New Roman" pitchFamily="18" charset="0"/>
                        <a:ea typeface="SimSu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34034" marR="34034" marT="34925" marB="3492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5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Authors &amp; Year</a:t>
                      </a:r>
                      <a:endParaRPr lang="en-US" sz="1800" b="1" kern="150" dirty="0">
                        <a:effectLst/>
                        <a:latin typeface="Times New Roman" pitchFamily="18" charset="0"/>
                        <a:ea typeface="SimSu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34034" marR="34034" marT="34925" marB="3492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50" dirty="0">
                          <a:effectLst/>
                          <a:latin typeface="Times New Roman" pitchFamily="18" charset="0"/>
                          <a:ea typeface="SimSun" panose="02010600030101010101" pitchFamily="2" charset="-122"/>
                          <a:cs typeface="Times New Roman" pitchFamily="18" charset="0"/>
                        </a:rPr>
                        <a:t>Algorithm</a:t>
                      </a:r>
                    </a:p>
                  </a:txBody>
                  <a:tcPr marL="34034" marR="34034" marT="34925" marB="3492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50" dirty="0">
                          <a:effectLst/>
                          <a:latin typeface="Times New Roman" pitchFamily="18" charset="0"/>
                          <a:ea typeface="SimSun" panose="02010600030101010101" pitchFamily="2" charset="-122"/>
                          <a:cs typeface="Times New Roman" pitchFamily="18" charset="0"/>
                        </a:rPr>
                        <a:t>Merits</a:t>
                      </a:r>
                    </a:p>
                  </a:txBody>
                  <a:tcPr marL="34034" marR="34034" marT="34925" marB="3492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50" dirty="0">
                          <a:effectLst/>
                          <a:latin typeface="Times New Roman" pitchFamily="18" charset="0"/>
                          <a:ea typeface="SimSun" panose="02010600030101010101" pitchFamily="2" charset="-122"/>
                          <a:cs typeface="Times New Roman" pitchFamily="18" charset="0"/>
                        </a:rPr>
                        <a:t>Demerits</a:t>
                      </a:r>
                    </a:p>
                  </a:txBody>
                  <a:tcPr marL="34034" marR="34034" marT="34925" marB="349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380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3</a:t>
                      </a:r>
                      <a:endParaRPr lang="en-IN" sz="1800" b="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Credit Card Fraud Detection Using Support Vector Machine</a:t>
                      </a:r>
                      <a:endParaRPr lang="en-IN" sz="1800" b="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Kumar, </a:t>
                      </a:r>
                      <a:r>
                        <a:rPr lang="en-IN" sz="1800" b="0" dirty="0" err="1">
                          <a:latin typeface="Times New Roman" pitchFamily="18" charset="0"/>
                          <a:cs typeface="Times New Roman" pitchFamily="18" charset="0"/>
                        </a:rPr>
                        <a:t>Sheo</a:t>
                      </a:r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IN" sz="1800" b="0" dirty="0" err="1">
                          <a:latin typeface="Times New Roman" pitchFamily="18" charset="0"/>
                          <a:cs typeface="Times New Roman" pitchFamily="18" charset="0"/>
                        </a:rPr>
                        <a:t>Vinit</a:t>
                      </a:r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 Kumar </a:t>
                      </a:r>
                      <a:r>
                        <a:rPr lang="en-IN" sz="1800" b="0" dirty="0" err="1">
                          <a:latin typeface="Times New Roman" pitchFamily="18" charset="0"/>
                          <a:cs typeface="Times New Roman" pitchFamily="18" charset="0"/>
                        </a:rPr>
                        <a:t>Gunjan</a:t>
                      </a:r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IN" sz="1800" b="0" dirty="0" err="1">
                          <a:latin typeface="Times New Roman" pitchFamily="18" charset="0"/>
                          <a:cs typeface="Times New Roman" pitchFamily="18" charset="0"/>
                        </a:rPr>
                        <a:t>Mohd</a:t>
                      </a:r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b="0" dirty="0" err="1">
                          <a:latin typeface="Times New Roman" pitchFamily="18" charset="0"/>
                          <a:cs typeface="Times New Roman" pitchFamily="18" charset="0"/>
                        </a:rPr>
                        <a:t>Dilshad</a:t>
                      </a:r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 Ansari, and </a:t>
                      </a:r>
                      <a:r>
                        <a:rPr lang="en-IN" sz="1800" b="0" dirty="0" err="1">
                          <a:latin typeface="Times New Roman" pitchFamily="18" charset="0"/>
                          <a:cs typeface="Times New Roman" pitchFamily="18" charset="0"/>
                        </a:rPr>
                        <a:t>Rashmi</a:t>
                      </a:r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b="0" dirty="0" err="1">
                          <a:latin typeface="Times New Roman" pitchFamily="18" charset="0"/>
                          <a:cs typeface="Times New Roman" pitchFamily="18" charset="0"/>
                        </a:rPr>
                        <a:t>Pathak</a:t>
                      </a:r>
                      <a:r>
                        <a:rPr lang="en-IN" sz="1800" b="0" baseline="0" dirty="0">
                          <a:latin typeface="Times New Roman" pitchFamily="18" charset="0"/>
                          <a:cs typeface="Times New Roman" pitchFamily="18" charset="0"/>
                        </a:rPr>
                        <a:t> - 2022</a:t>
                      </a:r>
                      <a:endParaRPr lang="en-IN" sz="1800" b="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>
                          <a:latin typeface="Times New Roman" pitchFamily="18" charset="0"/>
                          <a:cs typeface="Times New Roman" pitchFamily="18" charset="0"/>
                        </a:rPr>
                        <a:t>Support Vector</a:t>
                      </a:r>
                      <a:r>
                        <a:rPr lang="en-US" sz="1800" b="0" baseline="0" dirty="0">
                          <a:latin typeface="Times New Roman" pitchFamily="18" charset="0"/>
                          <a:cs typeface="Times New Roman" pitchFamily="18" charset="0"/>
                        </a:rPr>
                        <a:t> Machine(</a:t>
                      </a:r>
                      <a:r>
                        <a:rPr lang="en-US" sz="1800" b="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SVM</a:t>
                      </a:r>
                      <a:r>
                        <a:rPr lang="en-US" sz="1800" b="0" baseline="0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IN" sz="1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High Dimensionality Scaling That Is Remarkably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Selecting An Adequate Kernel Value Might Be Challenging.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8898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u="none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Credit Card Fraud Detection Systems (CCFDS) using Machine Learning (Apache Spark)</a:t>
                      </a:r>
                      <a:endParaRPr lang="en-US" sz="1800" b="0" i="0" u="none" kern="1200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0" dirty="0" err="1">
                          <a:latin typeface="Times New Roman" pitchFamily="18" charset="0"/>
                          <a:cs typeface="Times New Roman" pitchFamily="18" charset="0"/>
                        </a:rPr>
                        <a:t>Vinaya</a:t>
                      </a:r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, D. S., </a:t>
                      </a:r>
                      <a:r>
                        <a:rPr lang="en-IN" sz="1800" b="0" dirty="0" err="1">
                          <a:latin typeface="Times New Roman" pitchFamily="18" charset="0"/>
                          <a:cs typeface="Times New Roman" pitchFamily="18" charset="0"/>
                        </a:rPr>
                        <a:t>Satish</a:t>
                      </a:r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 B. </a:t>
                      </a:r>
                      <a:r>
                        <a:rPr lang="en-IN" sz="1800" b="0" dirty="0" err="1">
                          <a:latin typeface="Times New Roman" pitchFamily="18" charset="0"/>
                          <a:cs typeface="Times New Roman" pitchFamily="18" charset="0"/>
                        </a:rPr>
                        <a:t>Basapur</a:t>
                      </a:r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IN" sz="1800" b="0" dirty="0" err="1">
                          <a:latin typeface="Times New Roman" pitchFamily="18" charset="0"/>
                          <a:cs typeface="Times New Roman" pitchFamily="18" charset="0"/>
                        </a:rPr>
                        <a:t>Vanishree</a:t>
                      </a:r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b="0" dirty="0" err="1">
                          <a:latin typeface="Times New Roman" pitchFamily="18" charset="0"/>
                          <a:cs typeface="Times New Roman" pitchFamily="18" charset="0"/>
                        </a:rPr>
                        <a:t>Abhay</a:t>
                      </a:r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, and </a:t>
                      </a:r>
                      <a:r>
                        <a:rPr lang="en-IN" sz="1800" b="0" dirty="0" err="1">
                          <a:latin typeface="Times New Roman" pitchFamily="18" charset="0"/>
                          <a:cs typeface="Times New Roman" pitchFamily="18" charset="0"/>
                        </a:rPr>
                        <a:t>Neetha</a:t>
                      </a:r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800" b="0" dirty="0" err="1">
                          <a:latin typeface="Times New Roman" pitchFamily="18" charset="0"/>
                          <a:cs typeface="Times New Roman" pitchFamily="18" charset="0"/>
                        </a:rPr>
                        <a:t>Natesh</a:t>
                      </a:r>
                      <a:r>
                        <a:rPr lang="en-IN" sz="1800" b="0" baseline="0" dirty="0">
                          <a:latin typeface="Times New Roman" pitchFamily="18" charset="0"/>
                          <a:cs typeface="Times New Roman" pitchFamily="18" charset="0"/>
                        </a:rPr>
                        <a:t> - 2022</a:t>
                      </a:r>
                      <a:endParaRPr lang="en-IN" sz="1800" b="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Gradient-Boosted Trees (GBTs) learning algorithm for classification. </a:t>
                      </a:r>
                      <a:endParaRPr lang="en-IN" sz="1800" b="0" i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It is a versatile algorithm that handles any differentiable loss function.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High Installation Costs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489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14" y="152400"/>
            <a:ext cx="9072563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565172"/>
              </p:ext>
            </p:extLst>
          </p:nvPr>
        </p:nvGraphicFramePr>
        <p:xfrm>
          <a:off x="163512" y="1219202"/>
          <a:ext cx="9525000" cy="26022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7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01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50" dirty="0" err="1">
                          <a:effectLst/>
                          <a:latin typeface="Times New Roman" pitchFamily="18" charset="0"/>
                          <a:ea typeface="SimSun" panose="02010600030101010101" pitchFamily="2" charset="-122"/>
                          <a:cs typeface="Times New Roman" pitchFamily="18" charset="0"/>
                        </a:rPr>
                        <a:t>S.No</a:t>
                      </a:r>
                      <a:endParaRPr lang="en-US" sz="1800" b="1" kern="150" dirty="0">
                        <a:effectLst/>
                        <a:latin typeface="Times New Roman" pitchFamily="18" charset="0"/>
                        <a:ea typeface="SimSu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34034" marR="34034" marT="34925" marB="3492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5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Title</a:t>
                      </a:r>
                      <a:endParaRPr lang="en-US" sz="1800" b="1" kern="150" dirty="0">
                        <a:effectLst/>
                        <a:latin typeface="Times New Roman" pitchFamily="18" charset="0"/>
                        <a:ea typeface="SimSu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34034" marR="34034" marT="34925" marB="3492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5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Authors &amp; Year</a:t>
                      </a:r>
                      <a:endParaRPr lang="en-US" sz="1800" b="1" kern="150" dirty="0">
                        <a:effectLst/>
                        <a:latin typeface="Times New Roman" pitchFamily="18" charset="0"/>
                        <a:ea typeface="SimSun" panose="02010600030101010101" pitchFamily="2" charset="-122"/>
                        <a:cs typeface="Times New Roman" pitchFamily="18" charset="0"/>
                      </a:endParaRPr>
                    </a:p>
                  </a:txBody>
                  <a:tcPr marL="34034" marR="34034" marT="34925" marB="3492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50" dirty="0">
                          <a:effectLst/>
                          <a:latin typeface="Times New Roman" pitchFamily="18" charset="0"/>
                          <a:ea typeface="SimSun" panose="02010600030101010101" pitchFamily="2" charset="-122"/>
                          <a:cs typeface="Times New Roman" pitchFamily="18" charset="0"/>
                        </a:rPr>
                        <a:t>Algorithm</a:t>
                      </a:r>
                    </a:p>
                  </a:txBody>
                  <a:tcPr marL="34034" marR="34034" marT="34925" marB="3492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50" dirty="0">
                          <a:effectLst/>
                          <a:latin typeface="Times New Roman" pitchFamily="18" charset="0"/>
                          <a:ea typeface="SimSun" panose="02010600030101010101" pitchFamily="2" charset="-122"/>
                          <a:cs typeface="Times New Roman" pitchFamily="18" charset="0"/>
                        </a:rPr>
                        <a:t>Merits</a:t>
                      </a:r>
                    </a:p>
                  </a:txBody>
                  <a:tcPr marL="34034" marR="34034" marT="34925" marB="34925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50" dirty="0">
                          <a:effectLst/>
                          <a:latin typeface="Times New Roman" pitchFamily="18" charset="0"/>
                          <a:ea typeface="SimSun" panose="02010600030101010101" pitchFamily="2" charset="-122"/>
                          <a:cs typeface="Times New Roman" pitchFamily="18" charset="0"/>
                        </a:rPr>
                        <a:t>Demerits</a:t>
                      </a:r>
                    </a:p>
                  </a:txBody>
                  <a:tcPr marL="34034" marR="34034" marT="34925" marB="349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380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5</a:t>
                      </a:r>
                      <a:endParaRPr lang="en-IN" sz="1800" b="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Credit card fraud detection using machine learning: A survey</a:t>
                      </a:r>
                      <a:endParaRPr lang="en-IN" sz="1800" b="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Lucas, </a:t>
                      </a:r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Yvan</a:t>
                      </a:r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, and Johannes </a:t>
                      </a:r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Jurgovsky</a:t>
                      </a:r>
                      <a:r>
                        <a:rPr lang="en-IN" sz="1800" baseline="0" dirty="0">
                          <a:latin typeface="Times New Roman" pitchFamily="18" charset="0"/>
                          <a:cs typeface="Times New Roman" pitchFamily="18" charset="0"/>
                        </a:rPr>
                        <a:t> - 2022</a:t>
                      </a:r>
                      <a:endParaRPr lang="en-IN" sz="1800" b="0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 Long Short Term Memory (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LSTM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)</a:t>
                      </a:r>
                      <a:endParaRPr lang="en-IN" sz="1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>
                          <a:latin typeface="Times New Roman" pitchFamily="18" charset="0"/>
                          <a:cs typeface="Times New Roman" pitchFamily="18" charset="0"/>
                        </a:rPr>
                        <a:t>Cost-Effective </a:t>
                      </a:r>
                      <a:endParaRPr lang="en-IN" sz="1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Different random weight initializations can affect </a:t>
                      </a:r>
                      <a:r>
                        <a:rPr lang="en-IN" sz="1800" b="0" dirty="0" err="1">
                          <a:latin typeface="Times New Roman" pitchFamily="18" charset="0"/>
                          <a:cs typeface="Times New Roman" pitchFamily="18" charset="0"/>
                        </a:rPr>
                        <a:t>LSTMs</a:t>
                      </a:r>
                      <a:r>
                        <a:rPr lang="en-IN" sz="1800" b="0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816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4" y="274638"/>
            <a:ext cx="9072563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2" y="990602"/>
            <a:ext cx="9144000" cy="5714999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Algorithms and techniques have been designed to implement the facial recognition as a key element for authentication of card holder. </a:t>
            </a:r>
          </a:p>
          <a:p>
            <a:pPr algn="just">
              <a:lnSpc>
                <a:spcPct val="16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institutions use e-ID cards as access control authorization, it means that one just needs to possess card in order to get access.</a:t>
            </a:r>
          </a:p>
          <a:p>
            <a:pPr algn="just">
              <a:lnSpc>
                <a:spcPct val="16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such a scenario it is sufficient to steal or duplicate a card of legitimate user in order to get all its credentials. </a:t>
            </a:r>
          </a:p>
          <a:p>
            <a:pPr algn="just">
              <a:lnSpc>
                <a:spcPct val="16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these arguments existing framework propose a new solution preventing from using electronic cards by unauthorized persons as well as limiting the usage of stolen cards.</a:t>
            </a:r>
          </a:p>
          <a:p>
            <a:pPr algn="just">
              <a:lnSpc>
                <a:spcPct val="16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Simultaneously the whole system should be as transparent as possible for users and not force them to change their habits in major way.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14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4" y="274638"/>
            <a:ext cx="9072563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912" y="1219200"/>
            <a:ext cx="9525000" cy="3352800"/>
          </a:xfrm>
        </p:spPr>
        <p:txBody>
          <a:bodyPr>
            <a:noAutofit/>
          </a:bodyPr>
          <a:lstStyle/>
          <a:p>
            <a:pPr lvl="0" algn="just">
              <a:lnSpc>
                <a:spcPct val="160000"/>
              </a:lnSpc>
            </a:pPr>
            <a:r>
              <a:rPr lang="en-IN" sz="2200" dirty="0">
                <a:latin typeface="Times New Roman" pitchFamily="18" charset="0"/>
                <a:cs typeface="Times New Roman" pitchFamily="18" charset="0"/>
              </a:rPr>
              <a:t>Existing models haven’t been widely used in fraud detection of credit card fraud.</a:t>
            </a:r>
          </a:p>
          <a:p>
            <a:pPr lvl="0" algn="just">
              <a:lnSpc>
                <a:spcPct val="160000"/>
              </a:lnSpc>
            </a:pPr>
            <a:r>
              <a:rPr lang="en-IN" sz="2200" dirty="0">
                <a:latin typeface="Times New Roman" pitchFamily="18" charset="0"/>
                <a:cs typeface="Times New Roman" pitchFamily="18" charset="0"/>
              </a:rPr>
              <a:t>This method may require significant computational resources and its performance can vary depending on the dataset.</a:t>
            </a:r>
          </a:p>
          <a:p>
            <a:pPr lvl="0" algn="just">
              <a:lnSpc>
                <a:spcPct val="16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It only focuses on dataset based fraud classification, does not avoid the fraudulent activities.</a:t>
            </a:r>
            <a:endParaRPr lang="en-IN" sz="2200" dirty="0">
              <a:latin typeface="Times New Roman" pitchFamily="18" charset="0"/>
              <a:cs typeface="Times New Roman" pitchFamily="18" charset="0"/>
            </a:endParaRPr>
          </a:p>
          <a:p>
            <a:pPr lvl="0" algn="just">
              <a:lnSpc>
                <a:spcPct val="16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Need to enhance the application for real time fraud analysis in credit card transactions.</a:t>
            </a:r>
            <a:endParaRPr lang="en-IN" sz="22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23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4" y="274638"/>
            <a:ext cx="9072563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4" y="1066803"/>
            <a:ext cx="9072563" cy="5486401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common modes of payment during an online transaction are credit and debit cards. </a:t>
            </a:r>
          </a:p>
          <a:p>
            <a:pPr algn="just">
              <a:lnSpc>
                <a:spcPct val="1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Proposes a model for credit card authentication using face recognition and face detection in  E-Commerce framework.</a:t>
            </a:r>
          </a:p>
          <a:p>
            <a:pPr algn="just">
              <a:lnSpc>
                <a:spcPct val="1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model, Grassmann algorithm has been used with real time framework for accurately recognizing the user’s face. </a:t>
            </a:r>
          </a:p>
          <a:p>
            <a:pPr algn="just">
              <a:lnSpc>
                <a:spcPct val="1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also design the system to know the unauthorized access in terms of  mail alert.</a:t>
            </a:r>
          </a:p>
        </p:txBody>
      </p:sp>
    </p:spTree>
    <p:extLst>
      <p:ext uri="{BB962C8B-B14F-4D97-AF65-F5344CB8AC3E}">
        <p14:creationId xmlns:p14="http://schemas.microsoft.com/office/powerpoint/2010/main" val="2636133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4" y="274638"/>
            <a:ext cx="9072563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4" y="1066803"/>
            <a:ext cx="9072563" cy="4571999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  <a:defRPr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Face authentication provides complete security of the proposed method.</a:t>
            </a:r>
          </a:p>
          <a:p>
            <a:pPr algn="just">
              <a:lnSpc>
                <a:spcPct val="17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Overcome the guessing attacks and dictionary attacks</a:t>
            </a:r>
          </a:p>
          <a:p>
            <a:pPr algn="just">
              <a:lnSpc>
                <a:spcPct val="17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No need to implement additional sensors </a:t>
            </a:r>
          </a:p>
          <a:p>
            <a:pPr algn="just">
              <a:lnSpc>
                <a:spcPct val="17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EMAIL alert to know about transactions details up to date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3436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4" y="274638"/>
            <a:ext cx="9072563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4" y="1371600"/>
            <a:ext cx="9072563" cy="42672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Processor        		: Intel Pentium 4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RAM  	            		: 4 GB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Hard disk        		: 160 GB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Compact Disk 		: 650 Mb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Keyboard        		: Standard keyboard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Monitor           		: 15 inch color monitor</a:t>
            </a:r>
          </a:p>
        </p:txBody>
      </p:sp>
    </p:spTree>
    <p:extLst>
      <p:ext uri="{BB962C8B-B14F-4D97-AF65-F5344CB8AC3E}">
        <p14:creationId xmlns:p14="http://schemas.microsoft.com/office/powerpoint/2010/main" val="116555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4" y="274638"/>
            <a:ext cx="9072563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4" y="1524000"/>
            <a:ext cx="9072563" cy="41148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Operating system	: Windows OS 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Front End		: HTML5 , CSS, JS 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Back End		: Python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Database                    : MySQL Server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Tool			: VS code</a:t>
            </a:r>
          </a:p>
        </p:txBody>
      </p:sp>
    </p:spTree>
    <p:extLst>
      <p:ext uri="{BB962C8B-B14F-4D97-AF65-F5344CB8AC3E}">
        <p14:creationId xmlns:p14="http://schemas.microsoft.com/office/powerpoint/2010/main" val="3151093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>
          <a:xfrm>
            <a:off x="3438907" y="1552946"/>
            <a:ext cx="4656963" cy="1970405"/>
            <a:chOff x="6350" y="6349"/>
            <a:chExt cx="4656963" cy="1970405"/>
          </a:xfrm>
        </p:grpSpPr>
        <p:sp>
          <p:nvSpPr>
            <p:cNvPr id="3" name="Graphic 43"/>
            <p:cNvSpPr/>
            <p:nvPr/>
          </p:nvSpPr>
          <p:spPr>
            <a:xfrm>
              <a:off x="1506982" y="6349"/>
              <a:ext cx="1526540" cy="1249045"/>
            </a:xfrm>
            <a:custGeom>
              <a:avLst/>
              <a:gdLst/>
              <a:ahLst/>
              <a:cxnLst/>
              <a:rect l="l" t="t" r="r" b="b"/>
              <a:pathLst>
                <a:path w="1526540" h="1249045">
                  <a:moveTo>
                    <a:pt x="0" y="624459"/>
                  </a:moveTo>
                  <a:lnTo>
                    <a:pt x="1777" y="581660"/>
                  </a:lnTo>
                  <a:lnTo>
                    <a:pt x="6985" y="539750"/>
                  </a:lnTo>
                  <a:lnTo>
                    <a:pt x="15493" y="498601"/>
                  </a:lnTo>
                  <a:lnTo>
                    <a:pt x="27305" y="458470"/>
                  </a:lnTo>
                  <a:lnTo>
                    <a:pt x="42163" y="419354"/>
                  </a:lnTo>
                  <a:lnTo>
                    <a:pt x="59943" y="381381"/>
                  </a:lnTo>
                  <a:lnTo>
                    <a:pt x="80644" y="344677"/>
                  </a:lnTo>
                  <a:lnTo>
                    <a:pt x="104139" y="309245"/>
                  </a:lnTo>
                  <a:lnTo>
                    <a:pt x="130301" y="275336"/>
                  </a:lnTo>
                  <a:lnTo>
                    <a:pt x="159004" y="242824"/>
                  </a:lnTo>
                  <a:lnTo>
                    <a:pt x="190119" y="212089"/>
                  </a:lnTo>
                  <a:lnTo>
                    <a:pt x="223519" y="182880"/>
                  </a:lnTo>
                  <a:lnTo>
                    <a:pt x="259080" y="155575"/>
                  </a:lnTo>
                  <a:lnTo>
                    <a:pt x="296799" y="130048"/>
                  </a:lnTo>
                  <a:lnTo>
                    <a:pt x="336423" y="106680"/>
                  </a:lnTo>
                  <a:lnTo>
                    <a:pt x="377951" y="85217"/>
                  </a:lnTo>
                  <a:lnTo>
                    <a:pt x="421259" y="66039"/>
                  </a:lnTo>
                  <a:lnTo>
                    <a:pt x="466089" y="49022"/>
                  </a:lnTo>
                  <a:lnTo>
                    <a:pt x="512445" y="34417"/>
                  </a:lnTo>
                  <a:lnTo>
                    <a:pt x="560197" y="22225"/>
                  </a:lnTo>
                  <a:lnTo>
                    <a:pt x="609346" y="12700"/>
                  </a:lnTo>
                  <a:lnTo>
                    <a:pt x="659638" y="5714"/>
                  </a:lnTo>
                  <a:lnTo>
                    <a:pt x="710946" y="1397"/>
                  </a:lnTo>
                  <a:lnTo>
                    <a:pt x="763142" y="0"/>
                  </a:lnTo>
                  <a:lnTo>
                    <a:pt x="815339" y="1397"/>
                  </a:lnTo>
                  <a:lnTo>
                    <a:pt x="866648" y="5714"/>
                  </a:lnTo>
                  <a:lnTo>
                    <a:pt x="916939" y="12700"/>
                  </a:lnTo>
                  <a:lnTo>
                    <a:pt x="965962" y="22225"/>
                  </a:lnTo>
                  <a:lnTo>
                    <a:pt x="1013713" y="34417"/>
                  </a:lnTo>
                  <a:lnTo>
                    <a:pt x="1060196" y="49022"/>
                  </a:lnTo>
                  <a:lnTo>
                    <a:pt x="1105027" y="66039"/>
                  </a:lnTo>
                  <a:lnTo>
                    <a:pt x="1148207" y="85217"/>
                  </a:lnTo>
                  <a:lnTo>
                    <a:pt x="1189736" y="106680"/>
                  </a:lnTo>
                  <a:lnTo>
                    <a:pt x="1229360" y="130048"/>
                  </a:lnTo>
                  <a:lnTo>
                    <a:pt x="1267078" y="155575"/>
                  </a:lnTo>
                  <a:lnTo>
                    <a:pt x="1302639" y="182880"/>
                  </a:lnTo>
                  <a:lnTo>
                    <a:pt x="1336039" y="212089"/>
                  </a:lnTo>
                  <a:lnTo>
                    <a:pt x="1367154" y="242824"/>
                  </a:lnTo>
                  <a:lnTo>
                    <a:pt x="1395857" y="275336"/>
                  </a:lnTo>
                  <a:lnTo>
                    <a:pt x="1422018" y="309245"/>
                  </a:lnTo>
                  <a:lnTo>
                    <a:pt x="1445514" y="344677"/>
                  </a:lnTo>
                  <a:lnTo>
                    <a:pt x="1466214" y="381381"/>
                  </a:lnTo>
                  <a:lnTo>
                    <a:pt x="1483995" y="419354"/>
                  </a:lnTo>
                  <a:lnTo>
                    <a:pt x="1498853" y="458470"/>
                  </a:lnTo>
                  <a:lnTo>
                    <a:pt x="1510664" y="498601"/>
                  </a:lnTo>
                  <a:lnTo>
                    <a:pt x="1519174" y="539750"/>
                  </a:lnTo>
                  <a:lnTo>
                    <a:pt x="1524380" y="581660"/>
                  </a:lnTo>
                  <a:lnTo>
                    <a:pt x="1526159" y="624459"/>
                  </a:lnTo>
                  <a:lnTo>
                    <a:pt x="1524380" y="667131"/>
                  </a:lnTo>
                  <a:lnTo>
                    <a:pt x="1519174" y="709168"/>
                  </a:lnTo>
                  <a:lnTo>
                    <a:pt x="1510664" y="750188"/>
                  </a:lnTo>
                  <a:lnTo>
                    <a:pt x="1498853" y="790448"/>
                  </a:lnTo>
                  <a:lnTo>
                    <a:pt x="1483995" y="829437"/>
                  </a:lnTo>
                  <a:lnTo>
                    <a:pt x="1466214" y="867410"/>
                  </a:lnTo>
                  <a:lnTo>
                    <a:pt x="1445514" y="904113"/>
                  </a:lnTo>
                  <a:lnTo>
                    <a:pt x="1422018" y="939546"/>
                  </a:lnTo>
                  <a:lnTo>
                    <a:pt x="1395857" y="973455"/>
                  </a:lnTo>
                  <a:lnTo>
                    <a:pt x="1367154" y="1005967"/>
                  </a:lnTo>
                  <a:lnTo>
                    <a:pt x="1336039" y="1036701"/>
                  </a:lnTo>
                  <a:lnTo>
                    <a:pt x="1302639" y="1065911"/>
                  </a:lnTo>
                  <a:lnTo>
                    <a:pt x="1267078" y="1093215"/>
                  </a:lnTo>
                  <a:lnTo>
                    <a:pt x="1229360" y="1118615"/>
                  </a:lnTo>
                  <a:lnTo>
                    <a:pt x="1189736" y="1142111"/>
                  </a:lnTo>
                  <a:lnTo>
                    <a:pt x="1148207" y="1163574"/>
                  </a:lnTo>
                  <a:lnTo>
                    <a:pt x="1105027" y="1182751"/>
                  </a:lnTo>
                  <a:lnTo>
                    <a:pt x="1060196" y="1199642"/>
                  </a:lnTo>
                  <a:lnTo>
                    <a:pt x="1013713" y="1214247"/>
                  </a:lnTo>
                  <a:lnTo>
                    <a:pt x="965962" y="1226439"/>
                  </a:lnTo>
                  <a:lnTo>
                    <a:pt x="916939" y="1236090"/>
                  </a:lnTo>
                  <a:lnTo>
                    <a:pt x="866648" y="1243076"/>
                  </a:lnTo>
                  <a:lnTo>
                    <a:pt x="815339" y="1247267"/>
                  </a:lnTo>
                  <a:lnTo>
                    <a:pt x="763142" y="1248790"/>
                  </a:lnTo>
                  <a:lnTo>
                    <a:pt x="710946" y="1247267"/>
                  </a:lnTo>
                  <a:lnTo>
                    <a:pt x="659638" y="1243076"/>
                  </a:lnTo>
                  <a:lnTo>
                    <a:pt x="609346" y="1236090"/>
                  </a:lnTo>
                  <a:lnTo>
                    <a:pt x="560197" y="1226439"/>
                  </a:lnTo>
                  <a:lnTo>
                    <a:pt x="512445" y="1214247"/>
                  </a:lnTo>
                  <a:lnTo>
                    <a:pt x="466089" y="1199642"/>
                  </a:lnTo>
                  <a:lnTo>
                    <a:pt x="421259" y="1182751"/>
                  </a:lnTo>
                  <a:lnTo>
                    <a:pt x="377951" y="1163574"/>
                  </a:lnTo>
                  <a:lnTo>
                    <a:pt x="336423" y="1142111"/>
                  </a:lnTo>
                  <a:lnTo>
                    <a:pt x="296799" y="1118615"/>
                  </a:lnTo>
                  <a:lnTo>
                    <a:pt x="259080" y="1093215"/>
                  </a:lnTo>
                  <a:lnTo>
                    <a:pt x="223519" y="1065911"/>
                  </a:lnTo>
                  <a:lnTo>
                    <a:pt x="190119" y="1036701"/>
                  </a:lnTo>
                  <a:lnTo>
                    <a:pt x="159004" y="1005967"/>
                  </a:lnTo>
                  <a:lnTo>
                    <a:pt x="130301" y="973455"/>
                  </a:lnTo>
                  <a:lnTo>
                    <a:pt x="104139" y="939546"/>
                  </a:lnTo>
                  <a:lnTo>
                    <a:pt x="80644" y="904113"/>
                  </a:lnTo>
                  <a:lnTo>
                    <a:pt x="59943" y="867410"/>
                  </a:lnTo>
                  <a:lnTo>
                    <a:pt x="42163" y="829437"/>
                  </a:lnTo>
                  <a:lnTo>
                    <a:pt x="27305" y="790448"/>
                  </a:lnTo>
                  <a:lnTo>
                    <a:pt x="15493" y="750188"/>
                  </a:lnTo>
                  <a:lnTo>
                    <a:pt x="6985" y="709168"/>
                  </a:lnTo>
                  <a:lnTo>
                    <a:pt x="1777" y="667131"/>
                  </a:lnTo>
                  <a:lnTo>
                    <a:pt x="0" y="624459"/>
                  </a:lnTo>
                  <a:close/>
                </a:path>
              </a:pathLst>
            </a:custGeom>
            <a:ln w="12698">
              <a:solidFill>
                <a:srgbClr val="000000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4" name="Graphic 44"/>
            <p:cNvSpPr/>
            <p:nvPr/>
          </p:nvSpPr>
          <p:spPr>
            <a:xfrm>
              <a:off x="953135" y="592581"/>
              <a:ext cx="2690495" cy="77470"/>
            </a:xfrm>
            <a:custGeom>
              <a:avLst/>
              <a:gdLst/>
              <a:ahLst/>
              <a:cxnLst/>
              <a:rect l="l" t="t" r="r" b="b"/>
              <a:pathLst>
                <a:path w="2690495" h="77470">
                  <a:moveTo>
                    <a:pt x="553847" y="38227"/>
                  </a:moveTo>
                  <a:lnTo>
                    <a:pt x="477139" y="1143"/>
                  </a:lnTo>
                  <a:lnTo>
                    <a:pt x="477647" y="32893"/>
                  </a:lnTo>
                  <a:lnTo>
                    <a:pt x="0" y="39624"/>
                  </a:lnTo>
                  <a:lnTo>
                    <a:pt x="254" y="52324"/>
                  </a:lnTo>
                  <a:lnTo>
                    <a:pt x="477774" y="45593"/>
                  </a:lnTo>
                  <a:lnTo>
                    <a:pt x="478282" y="77343"/>
                  </a:lnTo>
                  <a:lnTo>
                    <a:pt x="553847" y="38227"/>
                  </a:lnTo>
                  <a:close/>
                </a:path>
                <a:path w="2690495" h="77470">
                  <a:moveTo>
                    <a:pt x="2690368" y="31242"/>
                  </a:moveTo>
                  <a:lnTo>
                    <a:pt x="2156079" y="31750"/>
                  </a:lnTo>
                  <a:lnTo>
                    <a:pt x="2156079" y="0"/>
                  </a:lnTo>
                  <a:lnTo>
                    <a:pt x="2080006" y="38227"/>
                  </a:lnTo>
                  <a:lnTo>
                    <a:pt x="2156206" y="76200"/>
                  </a:lnTo>
                  <a:lnTo>
                    <a:pt x="2156079" y="44450"/>
                  </a:lnTo>
                  <a:lnTo>
                    <a:pt x="2690368" y="43942"/>
                  </a:lnTo>
                  <a:lnTo>
                    <a:pt x="2690368" y="31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5" name="Graphic 45"/>
            <p:cNvSpPr/>
            <p:nvPr/>
          </p:nvSpPr>
          <p:spPr>
            <a:xfrm>
              <a:off x="1414907" y="1631949"/>
              <a:ext cx="1618615" cy="344805"/>
            </a:xfrm>
            <a:custGeom>
              <a:avLst/>
              <a:gdLst/>
              <a:ahLst/>
              <a:cxnLst/>
              <a:rect l="l" t="t" r="r" b="b"/>
              <a:pathLst>
                <a:path w="1618615" h="344805">
                  <a:moveTo>
                    <a:pt x="762" y="0"/>
                  </a:moveTo>
                  <a:lnTo>
                    <a:pt x="1618234" y="0"/>
                  </a:lnTo>
                </a:path>
                <a:path w="1618615" h="344805">
                  <a:moveTo>
                    <a:pt x="0" y="343534"/>
                  </a:moveTo>
                  <a:lnTo>
                    <a:pt x="1617599" y="344296"/>
                  </a:lnTo>
                </a:path>
                <a:path w="1618615" h="344805">
                  <a:moveTo>
                    <a:pt x="151892" y="0"/>
                  </a:moveTo>
                  <a:lnTo>
                    <a:pt x="151892" y="332739"/>
                  </a:lnTo>
                </a:path>
                <a:path w="1618615" h="344805">
                  <a:moveTo>
                    <a:pt x="0" y="0"/>
                  </a:moveTo>
                  <a:lnTo>
                    <a:pt x="762" y="343534"/>
                  </a:lnTo>
                </a:path>
              </a:pathLst>
            </a:custGeom>
            <a:ln w="12700">
              <a:solidFill>
                <a:srgbClr val="000000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pic>
          <p:nvPicPr>
            <p:cNvPr id="6" name="Image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3929" y="1255140"/>
              <a:ext cx="81152" cy="376809"/>
            </a:xfrm>
            <a:prstGeom prst="rect">
              <a:avLst/>
            </a:prstGeom>
          </p:spPr>
        </p:pic>
        <p:sp>
          <p:nvSpPr>
            <p:cNvPr id="7" name="Textbox 47"/>
            <p:cNvSpPr txBox="1"/>
            <p:nvPr/>
          </p:nvSpPr>
          <p:spPr>
            <a:xfrm>
              <a:off x="1875282" y="238601"/>
              <a:ext cx="810895" cy="77978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R="11430" indent="-1905" algn="ctr">
                <a:lnSpc>
                  <a:spcPct val="145000"/>
                </a:lnSpc>
              </a:pPr>
              <a:r>
                <a:rPr lang="en-US" sz="1000" b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Credit Card </a:t>
              </a:r>
              <a:r>
                <a:rPr lang="en-US" sz="1000" b="1" spc="-1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Transaction Based</a:t>
              </a:r>
              <a:r>
                <a:rPr lang="en-US" sz="1000" b="1" spc="-7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000" b="1" spc="-1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On</a:t>
              </a:r>
              <a:r>
                <a:rPr lang="en-US" sz="1000" b="1" spc="-7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000" b="1" spc="-1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Face</a:t>
              </a:r>
              <a:endParaRPr lang="en-IN" sz="11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R="3175" algn="ctr"/>
              <a:r>
                <a:rPr lang="en-US" sz="1000" b="1" spc="-1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Recognition</a:t>
              </a:r>
              <a:endParaRPr lang="en-IN" sz="11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" name="Textbox 48"/>
            <p:cNvSpPr txBox="1"/>
            <p:nvPr/>
          </p:nvSpPr>
          <p:spPr>
            <a:xfrm>
              <a:off x="1863089" y="1713550"/>
              <a:ext cx="565150" cy="16954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ts val="1330"/>
                </a:lnSpc>
              </a:pPr>
              <a:r>
                <a:rPr lang="en-US" sz="1200" spc="-10">
                  <a:latin typeface="Times New Roman" panose="02020603050405020304" pitchFamily="18" charset="0"/>
                  <a:ea typeface="Times New Roman" panose="02020603050405020304" pitchFamily="18" charset="0"/>
                </a:rPr>
                <a:t>Database</a:t>
              </a:r>
              <a:endParaRPr lang="en-IN" sz="11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" name="Textbox 49"/>
            <p:cNvSpPr txBox="1"/>
            <p:nvPr/>
          </p:nvSpPr>
          <p:spPr>
            <a:xfrm>
              <a:off x="3643503" y="404748"/>
              <a:ext cx="1019810" cy="450850"/>
            </a:xfrm>
            <a:prstGeom prst="rect">
              <a:avLst/>
            </a:prstGeom>
            <a:ln w="12700">
              <a:solidFill>
                <a:srgbClr val="000000"/>
              </a:solidFill>
              <a:prstDash val="solid"/>
            </a:ln>
          </p:spPr>
          <p:txBody>
            <a:bodyPr wrap="square" lIns="0" tIns="0" rIns="0" bIns="0" rtlCol="0">
              <a:noAutofit/>
            </a:bodyPr>
            <a:lstStyle/>
            <a:p>
              <a:pPr marL="6985" algn="ctr">
                <a:spcBef>
                  <a:spcPts val="315"/>
                </a:spcBef>
              </a:pPr>
              <a:r>
                <a:rPr lang="en-US" sz="1200" spc="-20">
                  <a:latin typeface="Times New Roman" panose="02020603050405020304" pitchFamily="18" charset="0"/>
                  <a:ea typeface="Times New Roman" panose="02020603050405020304" pitchFamily="18" charset="0"/>
                </a:rPr>
                <a:t>User</a:t>
              </a:r>
              <a:endParaRPr lang="en-IN" sz="11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" name="Textbox 50"/>
            <p:cNvSpPr txBox="1"/>
            <p:nvPr/>
          </p:nvSpPr>
          <p:spPr>
            <a:xfrm>
              <a:off x="6350" y="408558"/>
              <a:ext cx="947419" cy="460375"/>
            </a:xfrm>
            <a:prstGeom prst="rect">
              <a:avLst/>
            </a:prstGeom>
            <a:ln w="12700">
              <a:solidFill>
                <a:srgbClr val="000000"/>
              </a:solidFill>
              <a:prstDash val="solid"/>
            </a:ln>
          </p:spPr>
          <p:txBody>
            <a:bodyPr wrap="square" lIns="0" tIns="0" rIns="0" bIns="0" rtlCol="0">
              <a:noAutofit/>
            </a:bodyPr>
            <a:lstStyle/>
            <a:p>
              <a:pPr marL="255270">
                <a:spcBef>
                  <a:spcPts val="260"/>
                </a:spcBef>
              </a:pPr>
              <a:r>
                <a:rPr lang="en-US" sz="1200" spc="-10">
                  <a:latin typeface="Times New Roman" panose="02020603050405020304" pitchFamily="18" charset="0"/>
                  <a:ea typeface="Times New Roman" panose="02020603050405020304" pitchFamily="18" charset="0"/>
                </a:rPr>
                <a:t>Admin</a:t>
              </a:r>
              <a:endParaRPr lang="en-IN" sz="11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>
          <a:xfrm>
            <a:off x="3239516" y="4485247"/>
            <a:ext cx="5242559" cy="1744980"/>
            <a:chOff x="6350" y="6350"/>
            <a:chExt cx="5242559" cy="1744980"/>
          </a:xfrm>
        </p:grpSpPr>
        <p:sp>
          <p:nvSpPr>
            <p:cNvPr id="12" name="Graphic 54"/>
            <p:cNvSpPr/>
            <p:nvPr/>
          </p:nvSpPr>
          <p:spPr>
            <a:xfrm>
              <a:off x="1758314" y="6350"/>
              <a:ext cx="3490595" cy="1744980"/>
            </a:xfrm>
            <a:custGeom>
              <a:avLst/>
              <a:gdLst/>
              <a:ahLst/>
              <a:cxnLst/>
              <a:rect l="l" t="t" r="r" b="b"/>
              <a:pathLst>
                <a:path w="3490595" h="1744980">
                  <a:moveTo>
                    <a:pt x="0" y="432942"/>
                  </a:moveTo>
                  <a:lnTo>
                    <a:pt x="9779" y="359155"/>
                  </a:lnTo>
                  <a:lnTo>
                    <a:pt x="37973" y="289305"/>
                  </a:lnTo>
                  <a:lnTo>
                    <a:pt x="58547" y="256285"/>
                  </a:lnTo>
                  <a:lnTo>
                    <a:pt x="83058" y="224662"/>
                  </a:lnTo>
                  <a:lnTo>
                    <a:pt x="111506" y="194563"/>
                  </a:lnTo>
                  <a:lnTo>
                    <a:pt x="143510" y="166115"/>
                  </a:lnTo>
                  <a:lnTo>
                    <a:pt x="178816" y="139446"/>
                  </a:lnTo>
                  <a:lnTo>
                    <a:pt x="217424" y="114680"/>
                  </a:lnTo>
                  <a:lnTo>
                    <a:pt x="258953" y="91948"/>
                  </a:lnTo>
                  <a:lnTo>
                    <a:pt x="303403" y="71500"/>
                  </a:lnTo>
                  <a:lnTo>
                    <a:pt x="350266" y="53339"/>
                  </a:lnTo>
                  <a:lnTo>
                    <a:pt x="399669" y="37591"/>
                  </a:lnTo>
                  <a:lnTo>
                    <a:pt x="451231" y="24383"/>
                  </a:lnTo>
                  <a:lnTo>
                    <a:pt x="504698" y="13969"/>
                  </a:lnTo>
                  <a:lnTo>
                    <a:pt x="560070" y="6223"/>
                  </a:lnTo>
                  <a:lnTo>
                    <a:pt x="616965" y="1650"/>
                  </a:lnTo>
                  <a:lnTo>
                    <a:pt x="675259" y="0"/>
                  </a:lnTo>
                  <a:lnTo>
                    <a:pt x="733551" y="1650"/>
                  </a:lnTo>
                  <a:lnTo>
                    <a:pt x="790448" y="6223"/>
                  </a:lnTo>
                  <a:lnTo>
                    <a:pt x="845693" y="13969"/>
                  </a:lnTo>
                  <a:lnTo>
                    <a:pt x="899287" y="24383"/>
                  </a:lnTo>
                  <a:lnTo>
                    <a:pt x="950849" y="37591"/>
                  </a:lnTo>
                  <a:lnTo>
                    <a:pt x="1000125" y="53339"/>
                  </a:lnTo>
                  <a:lnTo>
                    <a:pt x="1047114" y="71500"/>
                  </a:lnTo>
                  <a:lnTo>
                    <a:pt x="1091438" y="91948"/>
                  </a:lnTo>
                  <a:lnTo>
                    <a:pt x="1133094" y="114680"/>
                  </a:lnTo>
                  <a:lnTo>
                    <a:pt x="1171575" y="139446"/>
                  </a:lnTo>
                  <a:lnTo>
                    <a:pt x="1207008" y="166115"/>
                  </a:lnTo>
                  <a:lnTo>
                    <a:pt x="1239012" y="194563"/>
                  </a:lnTo>
                  <a:lnTo>
                    <a:pt x="1267333" y="224662"/>
                  </a:lnTo>
                  <a:lnTo>
                    <a:pt x="1291971" y="256285"/>
                  </a:lnTo>
                  <a:lnTo>
                    <a:pt x="1312418" y="289305"/>
                  </a:lnTo>
                  <a:lnTo>
                    <a:pt x="1340739" y="359155"/>
                  </a:lnTo>
                  <a:lnTo>
                    <a:pt x="1350518" y="432942"/>
                  </a:lnTo>
                  <a:lnTo>
                    <a:pt x="1347977" y="470280"/>
                  </a:lnTo>
                  <a:lnTo>
                    <a:pt x="1328801" y="542289"/>
                  </a:lnTo>
                  <a:lnTo>
                    <a:pt x="1291971" y="609726"/>
                  </a:lnTo>
                  <a:lnTo>
                    <a:pt x="1267333" y="641349"/>
                  </a:lnTo>
                  <a:lnTo>
                    <a:pt x="1239012" y="671448"/>
                  </a:lnTo>
                  <a:lnTo>
                    <a:pt x="1207008" y="699896"/>
                  </a:lnTo>
                  <a:lnTo>
                    <a:pt x="1171575" y="726566"/>
                  </a:lnTo>
                  <a:lnTo>
                    <a:pt x="1133094" y="751331"/>
                  </a:lnTo>
                  <a:lnTo>
                    <a:pt x="1091438" y="774064"/>
                  </a:lnTo>
                  <a:lnTo>
                    <a:pt x="1047114" y="794511"/>
                  </a:lnTo>
                  <a:lnTo>
                    <a:pt x="1000125" y="812672"/>
                  </a:lnTo>
                  <a:lnTo>
                    <a:pt x="950849" y="828420"/>
                  </a:lnTo>
                  <a:lnTo>
                    <a:pt x="899287" y="841628"/>
                  </a:lnTo>
                  <a:lnTo>
                    <a:pt x="845693" y="852169"/>
                  </a:lnTo>
                  <a:lnTo>
                    <a:pt x="790448" y="859789"/>
                  </a:lnTo>
                  <a:lnTo>
                    <a:pt x="733551" y="864488"/>
                  </a:lnTo>
                  <a:lnTo>
                    <a:pt x="675259" y="866012"/>
                  </a:lnTo>
                  <a:lnTo>
                    <a:pt x="616965" y="864488"/>
                  </a:lnTo>
                  <a:lnTo>
                    <a:pt x="560070" y="859789"/>
                  </a:lnTo>
                  <a:lnTo>
                    <a:pt x="504698" y="852169"/>
                  </a:lnTo>
                  <a:lnTo>
                    <a:pt x="451231" y="841628"/>
                  </a:lnTo>
                  <a:lnTo>
                    <a:pt x="399669" y="828420"/>
                  </a:lnTo>
                  <a:lnTo>
                    <a:pt x="350266" y="812672"/>
                  </a:lnTo>
                  <a:lnTo>
                    <a:pt x="303403" y="794511"/>
                  </a:lnTo>
                  <a:lnTo>
                    <a:pt x="258953" y="774064"/>
                  </a:lnTo>
                  <a:lnTo>
                    <a:pt x="217424" y="751331"/>
                  </a:lnTo>
                  <a:lnTo>
                    <a:pt x="178816" y="726566"/>
                  </a:lnTo>
                  <a:lnTo>
                    <a:pt x="143510" y="699896"/>
                  </a:lnTo>
                  <a:lnTo>
                    <a:pt x="111506" y="671448"/>
                  </a:lnTo>
                  <a:lnTo>
                    <a:pt x="83058" y="641349"/>
                  </a:lnTo>
                  <a:lnTo>
                    <a:pt x="58547" y="609726"/>
                  </a:lnTo>
                  <a:lnTo>
                    <a:pt x="37973" y="576579"/>
                  </a:lnTo>
                  <a:lnTo>
                    <a:pt x="9779" y="506856"/>
                  </a:lnTo>
                  <a:lnTo>
                    <a:pt x="0" y="432942"/>
                  </a:lnTo>
                  <a:close/>
                </a:path>
                <a:path w="3490595" h="1744980">
                  <a:moveTo>
                    <a:pt x="0" y="1399158"/>
                  </a:moveTo>
                  <a:lnTo>
                    <a:pt x="10668" y="1337055"/>
                  </a:lnTo>
                  <a:lnTo>
                    <a:pt x="41402" y="1278508"/>
                  </a:lnTo>
                  <a:lnTo>
                    <a:pt x="90551" y="1224660"/>
                  </a:lnTo>
                  <a:lnTo>
                    <a:pt x="121285" y="1199768"/>
                  </a:lnTo>
                  <a:lnTo>
                    <a:pt x="155956" y="1176400"/>
                  </a:lnTo>
                  <a:lnTo>
                    <a:pt x="194183" y="1154683"/>
                  </a:lnTo>
                  <a:lnTo>
                    <a:pt x="235839" y="1134617"/>
                  </a:lnTo>
                  <a:lnTo>
                    <a:pt x="280670" y="1116583"/>
                  </a:lnTo>
                  <a:lnTo>
                    <a:pt x="328422" y="1100581"/>
                  </a:lnTo>
                  <a:lnTo>
                    <a:pt x="378841" y="1086611"/>
                  </a:lnTo>
                  <a:lnTo>
                    <a:pt x="431800" y="1074927"/>
                  </a:lnTo>
                  <a:lnTo>
                    <a:pt x="486918" y="1065656"/>
                  </a:lnTo>
                  <a:lnTo>
                    <a:pt x="543940" y="1058925"/>
                  </a:lnTo>
                  <a:lnTo>
                    <a:pt x="602742" y="1054734"/>
                  </a:lnTo>
                  <a:lnTo>
                    <a:pt x="663194" y="1053337"/>
                  </a:lnTo>
                  <a:lnTo>
                    <a:pt x="723519" y="1054734"/>
                  </a:lnTo>
                  <a:lnTo>
                    <a:pt x="782320" y="1058925"/>
                  </a:lnTo>
                  <a:lnTo>
                    <a:pt x="839470" y="1065656"/>
                  </a:lnTo>
                  <a:lnTo>
                    <a:pt x="894588" y="1074927"/>
                  </a:lnTo>
                  <a:lnTo>
                    <a:pt x="947547" y="1086611"/>
                  </a:lnTo>
                  <a:lnTo>
                    <a:pt x="997965" y="1100581"/>
                  </a:lnTo>
                  <a:lnTo>
                    <a:pt x="1045718" y="1116583"/>
                  </a:lnTo>
                  <a:lnTo>
                    <a:pt x="1090549" y="1134617"/>
                  </a:lnTo>
                  <a:lnTo>
                    <a:pt x="1132205" y="1154683"/>
                  </a:lnTo>
                  <a:lnTo>
                    <a:pt x="1170432" y="1176400"/>
                  </a:lnTo>
                  <a:lnTo>
                    <a:pt x="1205102" y="1199768"/>
                  </a:lnTo>
                  <a:lnTo>
                    <a:pt x="1235964" y="1224660"/>
                  </a:lnTo>
                  <a:lnTo>
                    <a:pt x="1284986" y="1278508"/>
                  </a:lnTo>
                  <a:lnTo>
                    <a:pt x="1315847" y="1337055"/>
                  </a:lnTo>
                  <a:lnTo>
                    <a:pt x="1326514" y="1399158"/>
                  </a:lnTo>
                  <a:lnTo>
                    <a:pt x="1323721" y="1430654"/>
                  </a:lnTo>
                  <a:lnTo>
                    <a:pt x="1302765" y="1491106"/>
                  </a:lnTo>
                  <a:lnTo>
                    <a:pt x="1262634" y="1547367"/>
                  </a:lnTo>
                  <a:lnTo>
                    <a:pt x="1205102" y="1598548"/>
                  </a:lnTo>
                  <a:lnTo>
                    <a:pt x="1170432" y="1621916"/>
                  </a:lnTo>
                  <a:lnTo>
                    <a:pt x="1132205" y="1643633"/>
                  </a:lnTo>
                  <a:lnTo>
                    <a:pt x="1090549" y="1663572"/>
                  </a:lnTo>
                  <a:lnTo>
                    <a:pt x="1045718" y="1681606"/>
                  </a:lnTo>
                  <a:lnTo>
                    <a:pt x="997965" y="1697608"/>
                  </a:lnTo>
                  <a:lnTo>
                    <a:pt x="947547" y="1711578"/>
                  </a:lnTo>
                  <a:lnTo>
                    <a:pt x="894588" y="1723262"/>
                  </a:lnTo>
                  <a:lnTo>
                    <a:pt x="839470" y="1732533"/>
                  </a:lnTo>
                  <a:lnTo>
                    <a:pt x="782320" y="1739264"/>
                  </a:lnTo>
                  <a:lnTo>
                    <a:pt x="723519" y="1743455"/>
                  </a:lnTo>
                  <a:lnTo>
                    <a:pt x="663194" y="1744852"/>
                  </a:lnTo>
                  <a:lnTo>
                    <a:pt x="602742" y="1743455"/>
                  </a:lnTo>
                  <a:lnTo>
                    <a:pt x="543940" y="1739264"/>
                  </a:lnTo>
                  <a:lnTo>
                    <a:pt x="486918" y="1732533"/>
                  </a:lnTo>
                  <a:lnTo>
                    <a:pt x="431800" y="1723262"/>
                  </a:lnTo>
                  <a:lnTo>
                    <a:pt x="378841" y="1711578"/>
                  </a:lnTo>
                  <a:lnTo>
                    <a:pt x="328422" y="1697608"/>
                  </a:lnTo>
                  <a:lnTo>
                    <a:pt x="280670" y="1681606"/>
                  </a:lnTo>
                  <a:lnTo>
                    <a:pt x="235839" y="1663572"/>
                  </a:lnTo>
                  <a:lnTo>
                    <a:pt x="194183" y="1643633"/>
                  </a:lnTo>
                  <a:lnTo>
                    <a:pt x="155956" y="1621916"/>
                  </a:lnTo>
                  <a:lnTo>
                    <a:pt x="121285" y="1598548"/>
                  </a:lnTo>
                  <a:lnTo>
                    <a:pt x="90551" y="1573656"/>
                  </a:lnTo>
                  <a:lnTo>
                    <a:pt x="41402" y="1519808"/>
                  </a:lnTo>
                  <a:lnTo>
                    <a:pt x="10668" y="1461261"/>
                  </a:lnTo>
                  <a:lnTo>
                    <a:pt x="0" y="1399158"/>
                  </a:lnTo>
                  <a:close/>
                </a:path>
                <a:path w="3490595" h="1744980">
                  <a:moveTo>
                    <a:pt x="1870710" y="213994"/>
                  </a:moveTo>
                  <a:lnTo>
                    <a:pt x="3490595" y="213994"/>
                  </a:lnTo>
                </a:path>
                <a:path w="3490595" h="1744980">
                  <a:moveTo>
                    <a:pt x="1872614" y="557402"/>
                  </a:moveTo>
                  <a:lnTo>
                    <a:pt x="3489198" y="558037"/>
                  </a:lnTo>
                </a:path>
                <a:path w="3490595" h="1744980">
                  <a:moveTo>
                    <a:pt x="2024380" y="213867"/>
                  </a:moveTo>
                  <a:lnTo>
                    <a:pt x="2024380" y="546607"/>
                  </a:lnTo>
                </a:path>
                <a:path w="3490595" h="1744980">
                  <a:moveTo>
                    <a:pt x="1872614" y="213994"/>
                  </a:moveTo>
                  <a:lnTo>
                    <a:pt x="1873123" y="557402"/>
                  </a:lnTo>
                </a:path>
              </a:pathLst>
            </a:custGeom>
            <a:ln w="12700">
              <a:solidFill>
                <a:srgbClr val="000000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3" name="Graphic 55"/>
            <p:cNvSpPr/>
            <p:nvPr/>
          </p:nvSpPr>
          <p:spPr>
            <a:xfrm>
              <a:off x="949578" y="439419"/>
              <a:ext cx="808990" cy="965835"/>
            </a:xfrm>
            <a:custGeom>
              <a:avLst/>
              <a:gdLst/>
              <a:ahLst/>
              <a:cxnLst/>
              <a:rect l="l" t="t" r="r" b="b"/>
              <a:pathLst>
                <a:path w="808990" h="965835">
                  <a:moveTo>
                    <a:pt x="808735" y="0"/>
                  </a:moveTo>
                  <a:lnTo>
                    <a:pt x="724281" y="11049"/>
                  </a:lnTo>
                  <a:lnTo>
                    <a:pt x="741933" y="37337"/>
                  </a:lnTo>
                  <a:lnTo>
                    <a:pt x="0" y="538352"/>
                  </a:lnTo>
                  <a:lnTo>
                    <a:pt x="3556" y="543687"/>
                  </a:lnTo>
                  <a:lnTo>
                    <a:pt x="634" y="549148"/>
                  </a:lnTo>
                  <a:lnTo>
                    <a:pt x="738251" y="936116"/>
                  </a:lnTo>
                  <a:lnTo>
                    <a:pt x="723519" y="964184"/>
                  </a:lnTo>
                  <a:lnTo>
                    <a:pt x="808735" y="965835"/>
                  </a:lnTo>
                  <a:lnTo>
                    <a:pt x="758951" y="896620"/>
                  </a:lnTo>
                  <a:lnTo>
                    <a:pt x="744093" y="924813"/>
                  </a:lnTo>
                  <a:lnTo>
                    <a:pt x="16001" y="542925"/>
                  </a:lnTo>
                  <a:lnTo>
                    <a:pt x="749045" y="47878"/>
                  </a:lnTo>
                  <a:lnTo>
                    <a:pt x="766826" y="74167"/>
                  </a:lnTo>
                  <a:lnTo>
                    <a:pt x="8087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4" name="Graphic 56"/>
            <p:cNvSpPr/>
            <p:nvPr/>
          </p:nvSpPr>
          <p:spPr>
            <a:xfrm>
              <a:off x="3629025" y="1212469"/>
              <a:ext cx="1617980" cy="344805"/>
            </a:xfrm>
            <a:custGeom>
              <a:avLst/>
              <a:gdLst/>
              <a:ahLst/>
              <a:cxnLst/>
              <a:rect l="l" t="t" r="r" b="b"/>
              <a:pathLst>
                <a:path w="1617980" h="344805">
                  <a:moveTo>
                    <a:pt x="0" y="126"/>
                  </a:moveTo>
                  <a:lnTo>
                    <a:pt x="1617979" y="126"/>
                  </a:lnTo>
                </a:path>
                <a:path w="1617980" h="344805">
                  <a:moveTo>
                    <a:pt x="0" y="343788"/>
                  </a:moveTo>
                  <a:lnTo>
                    <a:pt x="1616710" y="344550"/>
                  </a:lnTo>
                </a:path>
                <a:path w="1617980" h="344805">
                  <a:moveTo>
                    <a:pt x="151002" y="0"/>
                  </a:moveTo>
                  <a:lnTo>
                    <a:pt x="151764" y="332866"/>
                  </a:lnTo>
                </a:path>
                <a:path w="1617980" h="344805">
                  <a:moveTo>
                    <a:pt x="0" y="380"/>
                  </a:moveTo>
                  <a:lnTo>
                    <a:pt x="508" y="343788"/>
                  </a:lnTo>
                </a:path>
              </a:pathLst>
            </a:custGeom>
            <a:ln w="12700">
              <a:solidFill>
                <a:srgbClr val="000000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5" name="Graphic 57"/>
            <p:cNvSpPr/>
            <p:nvPr/>
          </p:nvSpPr>
          <p:spPr>
            <a:xfrm>
              <a:off x="3084830" y="401319"/>
              <a:ext cx="546735" cy="1042669"/>
            </a:xfrm>
            <a:custGeom>
              <a:avLst/>
              <a:gdLst/>
              <a:ahLst/>
              <a:cxnLst/>
              <a:rect l="l" t="t" r="r" b="b"/>
              <a:pathLst>
                <a:path w="546735" h="1042669">
                  <a:moveTo>
                    <a:pt x="544195" y="38100"/>
                  </a:moveTo>
                  <a:lnTo>
                    <a:pt x="467995" y="0"/>
                  </a:lnTo>
                  <a:lnTo>
                    <a:pt x="467995" y="31750"/>
                  </a:lnTo>
                  <a:lnTo>
                    <a:pt x="24003" y="31750"/>
                  </a:lnTo>
                  <a:lnTo>
                    <a:pt x="24003" y="44450"/>
                  </a:lnTo>
                  <a:lnTo>
                    <a:pt x="467995" y="44450"/>
                  </a:lnTo>
                  <a:lnTo>
                    <a:pt x="467995" y="76200"/>
                  </a:lnTo>
                  <a:lnTo>
                    <a:pt x="544195" y="38100"/>
                  </a:lnTo>
                  <a:close/>
                </a:path>
                <a:path w="546735" h="1042669">
                  <a:moveTo>
                    <a:pt x="546608" y="1004443"/>
                  </a:moveTo>
                  <a:lnTo>
                    <a:pt x="470408" y="966343"/>
                  </a:lnTo>
                  <a:lnTo>
                    <a:pt x="470408" y="998093"/>
                  </a:lnTo>
                  <a:lnTo>
                    <a:pt x="0" y="998093"/>
                  </a:lnTo>
                  <a:lnTo>
                    <a:pt x="0" y="1010793"/>
                  </a:lnTo>
                  <a:lnTo>
                    <a:pt x="470408" y="1010793"/>
                  </a:lnTo>
                  <a:lnTo>
                    <a:pt x="470408" y="1042543"/>
                  </a:lnTo>
                  <a:lnTo>
                    <a:pt x="546608" y="10044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6" name="Textbox 58"/>
            <p:cNvSpPr txBox="1"/>
            <p:nvPr/>
          </p:nvSpPr>
          <p:spPr>
            <a:xfrm>
              <a:off x="2254885" y="181694"/>
              <a:ext cx="370205" cy="16891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ts val="1330"/>
                </a:lnSpc>
              </a:pPr>
              <a:r>
                <a:rPr lang="en-US" sz="1200" spc="-10">
                  <a:latin typeface="Times New Roman" panose="02020603050405020304" pitchFamily="18" charset="0"/>
                  <a:ea typeface="Times New Roman" panose="02020603050405020304" pitchFamily="18" charset="0"/>
                </a:rPr>
                <a:t>Login</a:t>
              </a:r>
              <a:endParaRPr lang="en-IN" sz="11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7" name="Textbox 59"/>
            <p:cNvSpPr txBox="1"/>
            <p:nvPr/>
          </p:nvSpPr>
          <p:spPr>
            <a:xfrm>
              <a:off x="4081526" y="303614"/>
              <a:ext cx="839469" cy="16891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ts val="1330"/>
                </a:lnSpc>
              </a:pPr>
              <a:r>
                <a:rPr lang="en-US" sz="1200">
                  <a:latin typeface="Times New Roman" panose="02020603050405020304" pitchFamily="18" charset="0"/>
                  <a:ea typeface="Times New Roman" panose="02020603050405020304" pitchFamily="18" charset="0"/>
                </a:rPr>
                <a:t>Store</a:t>
              </a:r>
              <a:r>
                <a:rPr lang="en-US" sz="1200" spc="-4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1200" spc="-1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20">
                  <a:latin typeface="Times New Roman" panose="02020603050405020304" pitchFamily="18" charset="0"/>
                  <a:ea typeface="Times New Roman" panose="02020603050405020304" pitchFamily="18" charset="0"/>
                </a:rPr>
                <a:t>data</a:t>
              </a:r>
              <a:endParaRPr lang="en-IN" sz="11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Textbox 60"/>
            <p:cNvSpPr txBox="1"/>
            <p:nvPr/>
          </p:nvSpPr>
          <p:spPr>
            <a:xfrm>
              <a:off x="2187829" y="1212172"/>
              <a:ext cx="478790" cy="34861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R="11430" indent="103505">
                <a:lnSpc>
                  <a:spcPct val="102000"/>
                </a:lnSpc>
              </a:pPr>
              <a:r>
                <a:rPr lang="en-US" sz="1200" spc="-2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Add Product</a:t>
              </a:r>
              <a:endParaRPr lang="en-IN" sz="11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9" name="Textbox 61"/>
            <p:cNvSpPr txBox="1"/>
            <p:nvPr/>
          </p:nvSpPr>
          <p:spPr>
            <a:xfrm>
              <a:off x="4081526" y="1297516"/>
              <a:ext cx="839469" cy="16891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ts val="1330"/>
                </a:lnSpc>
              </a:pPr>
              <a:r>
                <a:rPr lang="en-US" sz="1200">
                  <a:latin typeface="Times New Roman" panose="02020603050405020304" pitchFamily="18" charset="0"/>
                  <a:ea typeface="Times New Roman" panose="02020603050405020304" pitchFamily="18" charset="0"/>
                </a:rPr>
                <a:t>Store</a:t>
              </a:r>
              <a:r>
                <a:rPr lang="en-US" sz="1200" spc="-4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>
                  <a:latin typeface="Times New Roman" panose="02020603050405020304" pitchFamily="18" charset="0"/>
                  <a:ea typeface="Times New Roman" panose="02020603050405020304" pitchFamily="18" charset="0"/>
                </a:rPr>
                <a:t>the</a:t>
              </a:r>
              <a:r>
                <a:rPr lang="en-US" sz="1200" spc="-1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20">
                  <a:latin typeface="Times New Roman" panose="02020603050405020304" pitchFamily="18" charset="0"/>
                  <a:ea typeface="Times New Roman" panose="02020603050405020304" pitchFamily="18" charset="0"/>
                </a:rPr>
                <a:t>data</a:t>
              </a:r>
              <a:endParaRPr lang="en-IN" sz="11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0" name="Textbox 62"/>
            <p:cNvSpPr txBox="1"/>
            <p:nvPr/>
          </p:nvSpPr>
          <p:spPr>
            <a:xfrm>
              <a:off x="6350" y="753109"/>
              <a:ext cx="947419" cy="459740"/>
            </a:xfrm>
            <a:prstGeom prst="rect">
              <a:avLst/>
            </a:prstGeom>
            <a:ln w="12700">
              <a:solidFill>
                <a:srgbClr val="000000"/>
              </a:solidFill>
              <a:prstDash val="solid"/>
            </a:ln>
          </p:spPr>
          <p:txBody>
            <a:bodyPr wrap="square" lIns="0" tIns="0" rIns="0" bIns="0" rtlCol="0">
              <a:noAutofit/>
            </a:bodyPr>
            <a:lstStyle/>
            <a:p>
              <a:pPr marL="254000">
                <a:spcBef>
                  <a:spcPts val="270"/>
                </a:spcBef>
              </a:pPr>
              <a:r>
                <a:rPr lang="en-US" sz="1200" spc="-10">
                  <a:latin typeface="Times New Roman" panose="02020603050405020304" pitchFamily="18" charset="0"/>
                  <a:ea typeface="Times New Roman" panose="02020603050405020304" pitchFamily="18" charset="0"/>
                </a:rPr>
                <a:t>Admin</a:t>
              </a:r>
              <a:endParaRPr lang="en-IN" sz="11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185213" y="331670"/>
            <a:ext cx="5910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8432" y="2216962"/>
            <a:ext cx="1861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0    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8026" y="5108847"/>
            <a:ext cx="1861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1    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Arrow Connector 26"/>
          <p:cNvCxnSpPr>
            <a:stCxn id="23" idx="3"/>
          </p:cNvCxnSpPr>
          <p:nvPr/>
        </p:nvCxnSpPr>
        <p:spPr>
          <a:xfrm flipV="1">
            <a:off x="2599839" y="2509346"/>
            <a:ext cx="3116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508728" y="5488545"/>
            <a:ext cx="439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950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A6F0-5BEA-8EDB-846E-0FA15E61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PAPER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5BF9E-7433-EDC9-E541-0CCF14B9E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Cheat Detection for Credit Cards Using Artificial Intelligence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Salomi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Hurriya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Anjum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Geeta Patil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441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473859" y="445788"/>
            <a:ext cx="5910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6887" y="3666891"/>
            <a:ext cx="1861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2    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Arrow Connector 26"/>
          <p:cNvCxnSpPr>
            <a:stCxn id="23" idx="3"/>
          </p:cNvCxnSpPr>
          <p:nvPr/>
        </p:nvCxnSpPr>
        <p:spPr>
          <a:xfrm flipV="1">
            <a:off x="2308294" y="3959275"/>
            <a:ext cx="3116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>
            <a:grpSpLocks/>
          </p:cNvGrpSpPr>
          <p:nvPr/>
        </p:nvGrpSpPr>
        <p:grpSpPr>
          <a:xfrm>
            <a:off x="3135314" y="1828800"/>
            <a:ext cx="5934075" cy="4345940"/>
            <a:chOff x="4761" y="4761"/>
            <a:chExt cx="5934075" cy="4345940"/>
          </a:xfrm>
        </p:grpSpPr>
        <p:sp>
          <p:nvSpPr>
            <p:cNvPr id="28" name="Graphic 64"/>
            <p:cNvSpPr/>
            <p:nvPr/>
          </p:nvSpPr>
          <p:spPr>
            <a:xfrm>
              <a:off x="4761" y="4761"/>
              <a:ext cx="5934075" cy="4345940"/>
            </a:xfrm>
            <a:custGeom>
              <a:avLst/>
              <a:gdLst/>
              <a:ahLst/>
              <a:cxnLst/>
              <a:rect l="l" t="t" r="r" b="b"/>
              <a:pathLst>
                <a:path w="5934075" h="4345940">
                  <a:moveTo>
                    <a:pt x="0" y="4345939"/>
                  </a:moveTo>
                  <a:lnTo>
                    <a:pt x="5934075" y="4345939"/>
                  </a:lnTo>
                  <a:lnTo>
                    <a:pt x="5934075" y="0"/>
                  </a:lnTo>
                  <a:lnTo>
                    <a:pt x="0" y="0"/>
                  </a:lnTo>
                  <a:lnTo>
                    <a:pt x="0" y="4345939"/>
                  </a:lnTo>
                  <a:close/>
                </a:path>
              </a:pathLst>
            </a:custGeom>
            <a:ln w="9523">
              <a:solidFill>
                <a:srgbClr val="000000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30" name="Graphic 65"/>
            <p:cNvSpPr/>
            <p:nvPr/>
          </p:nvSpPr>
          <p:spPr>
            <a:xfrm>
              <a:off x="1583308" y="292924"/>
              <a:ext cx="3416300" cy="2657475"/>
            </a:xfrm>
            <a:custGeom>
              <a:avLst/>
              <a:gdLst/>
              <a:ahLst/>
              <a:cxnLst/>
              <a:rect l="l" t="t" r="r" b="b"/>
              <a:pathLst>
                <a:path w="3416300" h="2657475">
                  <a:moveTo>
                    <a:pt x="0" y="320040"/>
                  </a:moveTo>
                  <a:lnTo>
                    <a:pt x="11556" y="262508"/>
                  </a:lnTo>
                  <a:lnTo>
                    <a:pt x="44703" y="208406"/>
                  </a:lnTo>
                  <a:lnTo>
                    <a:pt x="97408" y="158496"/>
                  </a:lnTo>
                  <a:lnTo>
                    <a:pt x="130556" y="135508"/>
                  </a:lnTo>
                  <a:lnTo>
                    <a:pt x="167894" y="113792"/>
                  </a:lnTo>
                  <a:lnTo>
                    <a:pt x="209042" y="93725"/>
                  </a:lnTo>
                  <a:lnTo>
                    <a:pt x="253873" y="75311"/>
                  </a:lnTo>
                  <a:lnTo>
                    <a:pt x="302132" y="58547"/>
                  </a:lnTo>
                  <a:lnTo>
                    <a:pt x="353440" y="43688"/>
                  </a:lnTo>
                  <a:lnTo>
                    <a:pt x="407669" y="30861"/>
                  </a:lnTo>
                  <a:lnTo>
                    <a:pt x="464565" y="20066"/>
                  </a:lnTo>
                  <a:lnTo>
                    <a:pt x="523875" y="11429"/>
                  </a:lnTo>
                  <a:lnTo>
                    <a:pt x="585343" y="5206"/>
                  </a:lnTo>
                  <a:lnTo>
                    <a:pt x="648715" y="1270"/>
                  </a:lnTo>
                  <a:lnTo>
                    <a:pt x="713613" y="0"/>
                  </a:lnTo>
                  <a:lnTo>
                    <a:pt x="778510" y="1270"/>
                  </a:lnTo>
                  <a:lnTo>
                    <a:pt x="841883" y="5206"/>
                  </a:lnTo>
                  <a:lnTo>
                    <a:pt x="903351" y="11429"/>
                  </a:lnTo>
                  <a:lnTo>
                    <a:pt x="962533" y="20066"/>
                  </a:lnTo>
                  <a:lnTo>
                    <a:pt x="1019428" y="30861"/>
                  </a:lnTo>
                  <a:lnTo>
                    <a:pt x="1073785" y="43688"/>
                  </a:lnTo>
                  <a:lnTo>
                    <a:pt x="1125092" y="58547"/>
                  </a:lnTo>
                  <a:lnTo>
                    <a:pt x="1173352" y="75311"/>
                  </a:lnTo>
                  <a:lnTo>
                    <a:pt x="1218184" y="93725"/>
                  </a:lnTo>
                  <a:lnTo>
                    <a:pt x="1259331" y="113792"/>
                  </a:lnTo>
                  <a:lnTo>
                    <a:pt x="1296542" y="135508"/>
                  </a:lnTo>
                  <a:lnTo>
                    <a:pt x="1329689" y="158496"/>
                  </a:lnTo>
                  <a:lnTo>
                    <a:pt x="1382522" y="208406"/>
                  </a:lnTo>
                  <a:lnTo>
                    <a:pt x="1415541" y="262508"/>
                  </a:lnTo>
                  <a:lnTo>
                    <a:pt x="1427099" y="320040"/>
                  </a:lnTo>
                  <a:lnTo>
                    <a:pt x="1424177" y="349123"/>
                  </a:lnTo>
                  <a:lnTo>
                    <a:pt x="1401572" y="405129"/>
                  </a:lnTo>
                  <a:lnTo>
                    <a:pt x="1358391" y="457200"/>
                  </a:lnTo>
                  <a:lnTo>
                    <a:pt x="1296542" y="504571"/>
                  </a:lnTo>
                  <a:lnTo>
                    <a:pt x="1259331" y="526161"/>
                  </a:lnTo>
                  <a:lnTo>
                    <a:pt x="1218184" y="546226"/>
                  </a:lnTo>
                  <a:lnTo>
                    <a:pt x="1173352" y="564769"/>
                  </a:lnTo>
                  <a:lnTo>
                    <a:pt x="1125092" y="581405"/>
                  </a:lnTo>
                  <a:lnTo>
                    <a:pt x="1073785" y="596265"/>
                  </a:lnTo>
                  <a:lnTo>
                    <a:pt x="1019428" y="609219"/>
                  </a:lnTo>
                  <a:lnTo>
                    <a:pt x="962533" y="619887"/>
                  </a:lnTo>
                  <a:lnTo>
                    <a:pt x="903351" y="628523"/>
                  </a:lnTo>
                  <a:lnTo>
                    <a:pt x="841883" y="634746"/>
                  </a:lnTo>
                  <a:lnTo>
                    <a:pt x="778510" y="638682"/>
                  </a:lnTo>
                  <a:lnTo>
                    <a:pt x="713613" y="639952"/>
                  </a:lnTo>
                  <a:lnTo>
                    <a:pt x="648715" y="638682"/>
                  </a:lnTo>
                  <a:lnTo>
                    <a:pt x="585343" y="634746"/>
                  </a:lnTo>
                  <a:lnTo>
                    <a:pt x="523875" y="628523"/>
                  </a:lnTo>
                  <a:lnTo>
                    <a:pt x="464565" y="619887"/>
                  </a:lnTo>
                  <a:lnTo>
                    <a:pt x="407669" y="609219"/>
                  </a:lnTo>
                  <a:lnTo>
                    <a:pt x="353440" y="596265"/>
                  </a:lnTo>
                  <a:lnTo>
                    <a:pt x="302132" y="581405"/>
                  </a:lnTo>
                  <a:lnTo>
                    <a:pt x="253873" y="564769"/>
                  </a:lnTo>
                  <a:lnTo>
                    <a:pt x="209042" y="546226"/>
                  </a:lnTo>
                  <a:lnTo>
                    <a:pt x="167894" y="526161"/>
                  </a:lnTo>
                  <a:lnTo>
                    <a:pt x="130556" y="504571"/>
                  </a:lnTo>
                  <a:lnTo>
                    <a:pt x="97408" y="481456"/>
                  </a:lnTo>
                  <a:lnTo>
                    <a:pt x="44703" y="431673"/>
                  </a:lnTo>
                  <a:lnTo>
                    <a:pt x="11556" y="377571"/>
                  </a:lnTo>
                  <a:lnTo>
                    <a:pt x="0" y="320040"/>
                  </a:lnTo>
                  <a:close/>
                </a:path>
                <a:path w="3416300" h="2657475">
                  <a:moveTo>
                    <a:pt x="1944370" y="315595"/>
                  </a:moveTo>
                  <a:lnTo>
                    <a:pt x="1955673" y="262381"/>
                  </a:lnTo>
                  <a:lnTo>
                    <a:pt x="1988185" y="212344"/>
                  </a:lnTo>
                  <a:lnTo>
                    <a:pt x="2039874" y="166243"/>
                  </a:lnTo>
                  <a:lnTo>
                    <a:pt x="2072386" y="144906"/>
                  </a:lnTo>
                  <a:lnTo>
                    <a:pt x="2108835" y="124968"/>
                  </a:lnTo>
                  <a:lnTo>
                    <a:pt x="2149221" y="106299"/>
                  </a:lnTo>
                  <a:lnTo>
                    <a:pt x="2193163" y="89280"/>
                  </a:lnTo>
                  <a:lnTo>
                    <a:pt x="2240406" y="73787"/>
                  </a:lnTo>
                  <a:lnTo>
                    <a:pt x="2290826" y="60071"/>
                  </a:lnTo>
                  <a:lnTo>
                    <a:pt x="2343912" y="48132"/>
                  </a:lnTo>
                  <a:lnTo>
                    <a:pt x="2399791" y="38226"/>
                  </a:lnTo>
                  <a:lnTo>
                    <a:pt x="2457830" y="30225"/>
                  </a:lnTo>
                  <a:lnTo>
                    <a:pt x="2518029" y="24511"/>
                  </a:lnTo>
                  <a:lnTo>
                    <a:pt x="2580131" y="20954"/>
                  </a:lnTo>
                  <a:lnTo>
                    <a:pt x="2643759" y="19685"/>
                  </a:lnTo>
                  <a:lnTo>
                    <a:pt x="2707386" y="20954"/>
                  </a:lnTo>
                  <a:lnTo>
                    <a:pt x="2769489" y="24511"/>
                  </a:lnTo>
                  <a:lnTo>
                    <a:pt x="2829687" y="30225"/>
                  </a:lnTo>
                  <a:lnTo>
                    <a:pt x="2887726" y="38226"/>
                  </a:lnTo>
                  <a:lnTo>
                    <a:pt x="2943479" y="48132"/>
                  </a:lnTo>
                  <a:lnTo>
                    <a:pt x="2996691" y="60071"/>
                  </a:lnTo>
                  <a:lnTo>
                    <a:pt x="3046984" y="73787"/>
                  </a:lnTo>
                  <a:lnTo>
                    <a:pt x="3094228" y="89280"/>
                  </a:lnTo>
                  <a:lnTo>
                    <a:pt x="3138170" y="106299"/>
                  </a:lnTo>
                  <a:lnTo>
                    <a:pt x="3178555" y="124968"/>
                  </a:lnTo>
                  <a:lnTo>
                    <a:pt x="3215131" y="144906"/>
                  </a:lnTo>
                  <a:lnTo>
                    <a:pt x="3247516" y="166243"/>
                  </a:lnTo>
                  <a:lnTo>
                    <a:pt x="3299333" y="212344"/>
                  </a:lnTo>
                  <a:lnTo>
                    <a:pt x="3331717" y="262381"/>
                  </a:lnTo>
                  <a:lnTo>
                    <a:pt x="3343021" y="315595"/>
                  </a:lnTo>
                  <a:lnTo>
                    <a:pt x="3340100" y="342519"/>
                  </a:lnTo>
                  <a:lnTo>
                    <a:pt x="3318002" y="394335"/>
                  </a:lnTo>
                  <a:lnTo>
                    <a:pt x="3275711" y="442468"/>
                  </a:lnTo>
                  <a:lnTo>
                    <a:pt x="3215131" y="486282"/>
                  </a:lnTo>
                  <a:lnTo>
                    <a:pt x="3178555" y="506222"/>
                  </a:lnTo>
                  <a:lnTo>
                    <a:pt x="3138170" y="524891"/>
                  </a:lnTo>
                  <a:lnTo>
                    <a:pt x="3094228" y="541908"/>
                  </a:lnTo>
                  <a:lnTo>
                    <a:pt x="3046984" y="557402"/>
                  </a:lnTo>
                  <a:lnTo>
                    <a:pt x="2996691" y="571119"/>
                  </a:lnTo>
                  <a:lnTo>
                    <a:pt x="2943479" y="583056"/>
                  </a:lnTo>
                  <a:lnTo>
                    <a:pt x="2887726" y="592963"/>
                  </a:lnTo>
                  <a:lnTo>
                    <a:pt x="2829687" y="600964"/>
                  </a:lnTo>
                  <a:lnTo>
                    <a:pt x="2769489" y="606805"/>
                  </a:lnTo>
                  <a:lnTo>
                    <a:pt x="2707386" y="610362"/>
                  </a:lnTo>
                  <a:lnTo>
                    <a:pt x="2643759" y="611504"/>
                  </a:lnTo>
                  <a:lnTo>
                    <a:pt x="2580131" y="610362"/>
                  </a:lnTo>
                  <a:lnTo>
                    <a:pt x="2518029" y="606805"/>
                  </a:lnTo>
                  <a:lnTo>
                    <a:pt x="2457830" y="600964"/>
                  </a:lnTo>
                  <a:lnTo>
                    <a:pt x="2399791" y="592963"/>
                  </a:lnTo>
                  <a:lnTo>
                    <a:pt x="2343912" y="583056"/>
                  </a:lnTo>
                  <a:lnTo>
                    <a:pt x="2290826" y="571119"/>
                  </a:lnTo>
                  <a:lnTo>
                    <a:pt x="2240406" y="557402"/>
                  </a:lnTo>
                  <a:lnTo>
                    <a:pt x="2193163" y="541908"/>
                  </a:lnTo>
                  <a:lnTo>
                    <a:pt x="2149221" y="524891"/>
                  </a:lnTo>
                  <a:lnTo>
                    <a:pt x="2108835" y="506222"/>
                  </a:lnTo>
                  <a:lnTo>
                    <a:pt x="2072386" y="486282"/>
                  </a:lnTo>
                  <a:lnTo>
                    <a:pt x="2039874" y="464947"/>
                  </a:lnTo>
                  <a:lnTo>
                    <a:pt x="1988185" y="418846"/>
                  </a:lnTo>
                  <a:lnTo>
                    <a:pt x="1955673" y="368807"/>
                  </a:lnTo>
                  <a:lnTo>
                    <a:pt x="1944370" y="315595"/>
                  </a:lnTo>
                  <a:close/>
                </a:path>
                <a:path w="3416300" h="2657475">
                  <a:moveTo>
                    <a:pt x="2042795" y="1303020"/>
                  </a:moveTo>
                  <a:lnTo>
                    <a:pt x="2054987" y="1238503"/>
                  </a:lnTo>
                  <a:lnTo>
                    <a:pt x="2090165" y="1178432"/>
                  </a:lnTo>
                  <a:lnTo>
                    <a:pt x="2145665" y="1124077"/>
                  </a:lnTo>
                  <a:lnTo>
                    <a:pt x="2180336" y="1099439"/>
                  </a:lnTo>
                  <a:lnTo>
                    <a:pt x="2219198" y="1076705"/>
                  </a:lnTo>
                  <a:lnTo>
                    <a:pt x="2261997" y="1056004"/>
                  </a:lnTo>
                  <a:lnTo>
                    <a:pt x="2308479" y="1037590"/>
                  </a:lnTo>
                  <a:lnTo>
                    <a:pt x="2358136" y="1021461"/>
                  </a:lnTo>
                  <a:lnTo>
                    <a:pt x="2410714" y="1007999"/>
                  </a:lnTo>
                  <a:lnTo>
                    <a:pt x="2466086" y="997203"/>
                  </a:lnTo>
                  <a:lnTo>
                    <a:pt x="2523871" y="989329"/>
                  </a:lnTo>
                  <a:lnTo>
                    <a:pt x="2583688" y="984503"/>
                  </a:lnTo>
                  <a:lnTo>
                    <a:pt x="2645283" y="982852"/>
                  </a:lnTo>
                  <a:lnTo>
                    <a:pt x="2706878" y="984503"/>
                  </a:lnTo>
                  <a:lnTo>
                    <a:pt x="2766695" y="989329"/>
                  </a:lnTo>
                  <a:lnTo>
                    <a:pt x="2824479" y="997203"/>
                  </a:lnTo>
                  <a:lnTo>
                    <a:pt x="2879852" y="1007999"/>
                  </a:lnTo>
                  <a:lnTo>
                    <a:pt x="2932556" y="1021461"/>
                  </a:lnTo>
                  <a:lnTo>
                    <a:pt x="2982214" y="1037590"/>
                  </a:lnTo>
                  <a:lnTo>
                    <a:pt x="3028568" y="1056004"/>
                  </a:lnTo>
                  <a:lnTo>
                    <a:pt x="3071367" y="1076705"/>
                  </a:lnTo>
                  <a:lnTo>
                    <a:pt x="3110356" y="1099439"/>
                  </a:lnTo>
                  <a:lnTo>
                    <a:pt x="3145028" y="1124077"/>
                  </a:lnTo>
                  <a:lnTo>
                    <a:pt x="3175127" y="1150493"/>
                  </a:lnTo>
                  <a:lnTo>
                    <a:pt x="3220847" y="1207897"/>
                  </a:lnTo>
                  <a:lnTo>
                    <a:pt x="3244723" y="1270253"/>
                  </a:lnTo>
                  <a:lnTo>
                    <a:pt x="3247898" y="1303020"/>
                  </a:lnTo>
                  <a:lnTo>
                    <a:pt x="3244723" y="1335786"/>
                  </a:lnTo>
                  <a:lnTo>
                    <a:pt x="3220847" y="1398270"/>
                  </a:lnTo>
                  <a:lnTo>
                    <a:pt x="3175127" y="1455674"/>
                  </a:lnTo>
                  <a:lnTo>
                    <a:pt x="3145028" y="1482090"/>
                  </a:lnTo>
                  <a:lnTo>
                    <a:pt x="3110356" y="1506727"/>
                  </a:lnTo>
                  <a:lnTo>
                    <a:pt x="3071367" y="1529461"/>
                  </a:lnTo>
                  <a:lnTo>
                    <a:pt x="3028568" y="1550162"/>
                  </a:lnTo>
                  <a:lnTo>
                    <a:pt x="2982214" y="1568577"/>
                  </a:lnTo>
                  <a:lnTo>
                    <a:pt x="2932556" y="1584705"/>
                  </a:lnTo>
                  <a:lnTo>
                    <a:pt x="2879852" y="1598168"/>
                  </a:lnTo>
                  <a:lnTo>
                    <a:pt x="2824479" y="1608963"/>
                  </a:lnTo>
                  <a:lnTo>
                    <a:pt x="2766695" y="1616837"/>
                  </a:lnTo>
                  <a:lnTo>
                    <a:pt x="2706878" y="1621663"/>
                  </a:lnTo>
                  <a:lnTo>
                    <a:pt x="2645283" y="1623314"/>
                  </a:lnTo>
                  <a:lnTo>
                    <a:pt x="2583688" y="1621663"/>
                  </a:lnTo>
                  <a:lnTo>
                    <a:pt x="2523871" y="1616837"/>
                  </a:lnTo>
                  <a:lnTo>
                    <a:pt x="2466086" y="1608963"/>
                  </a:lnTo>
                  <a:lnTo>
                    <a:pt x="2410714" y="1598168"/>
                  </a:lnTo>
                  <a:lnTo>
                    <a:pt x="2358136" y="1584705"/>
                  </a:lnTo>
                  <a:lnTo>
                    <a:pt x="2308479" y="1568577"/>
                  </a:lnTo>
                  <a:lnTo>
                    <a:pt x="2261997" y="1550162"/>
                  </a:lnTo>
                  <a:lnTo>
                    <a:pt x="2219198" y="1529461"/>
                  </a:lnTo>
                  <a:lnTo>
                    <a:pt x="2180336" y="1506727"/>
                  </a:lnTo>
                  <a:lnTo>
                    <a:pt x="2145665" y="1482090"/>
                  </a:lnTo>
                  <a:lnTo>
                    <a:pt x="2115566" y="1455674"/>
                  </a:lnTo>
                  <a:lnTo>
                    <a:pt x="2069846" y="1398270"/>
                  </a:lnTo>
                  <a:lnTo>
                    <a:pt x="2045842" y="1335786"/>
                  </a:lnTo>
                  <a:lnTo>
                    <a:pt x="2042795" y="1303020"/>
                  </a:lnTo>
                  <a:close/>
                </a:path>
                <a:path w="3416300" h="2657475">
                  <a:moveTo>
                    <a:pt x="1855851" y="2318004"/>
                  </a:moveTo>
                  <a:lnTo>
                    <a:pt x="1866011" y="2263013"/>
                  </a:lnTo>
                  <a:lnTo>
                    <a:pt x="1895602" y="2210689"/>
                  </a:lnTo>
                  <a:lnTo>
                    <a:pt x="1942973" y="2162048"/>
                  </a:lnTo>
                  <a:lnTo>
                    <a:pt x="2006346" y="2117598"/>
                  </a:lnTo>
                  <a:lnTo>
                    <a:pt x="2043684" y="2097151"/>
                  </a:lnTo>
                  <a:lnTo>
                    <a:pt x="2084324" y="2078101"/>
                  </a:lnTo>
                  <a:lnTo>
                    <a:pt x="2128266" y="2060321"/>
                  </a:lnTo>
                  <a:lnTo>
                    <a:pt x="2175255" y="2044192"/>
                  </a:lnTo>
                  <a:lnTo>
                    <a:pt x="2225040" y="2029460"/>
                  </a:lnTo>
                  <a:lnTo>
                    <a:pt x="2277491" y="2016505"/>
                  </a:lnTo>
                  <a:lnTo>
                    <a:pt x="2332354" y="2005329"/>
                  </a:lnTo>
                  <a:lnTo>
                    <a:pt x="2389378" y="1995931"/>
                  </a:lnTo>
                  <a:lnTo>
                    <a:pt x="2448560" y="1988566"/>
                  </a:lnTo>
                  <a:lnTo>
                    <a:pt x="2509392" y="1983104"/>
                  </a:lnTo>
                  <a:lnTo>
                    <a:pt x="2572004" y="1979802"/>
                  </a:lnTo>
                  <a:lnTo>
                    <a:pt x="2636012" y="1978660"/>
                  </a:lnTo>
                  <a:lnTo>
                    <a:pt x="2700020" y="1979802"/>
                  </a:lnTo>
                  <a:lnTo>
                    <a:pt x="2762504" y="1983104"/>
                  </a:lnTo>
                  <a:lnTo>
                    <a:pt x="2823464" y="1988566"/>
                  </a:lnTo>
                  <a:lnTo>
                    <a:pt x="2882518" y="1995931"/>
                  </a:lnTo>
                  <a:lnTo>
                    <a:pt x="2939668" y="2005329"/>
                  </a:lnTo>
                  <a:lnTo>
                    <a:pt x="2994533" y="2016505"/>
                  </a:lnTo>
                  <a:lnTo>
                    <a:pt x="3046984" y="2029460"/>
                  </a:lnTo>
                  <a:lnTo>
                    <a:pt x="3096767" y="2044192"/>
                  </a:lnTo>
                  <a:lnTo>
                    <a:pt x="3143630" y="2060321"/>
                  </a:lnTo>
                  <a:lnTo>
                    <a:pt x="3187573" y="2078101"/>
                  </a:lnTo>
                  <a:lnTo>
                    <a:pt x="3228340" y="2097151"/>
                  </a:lnTo>
                  <a:lnTo>
                    <a:pt x="3265678" y="2117598"/>
                  </a:lnTo>
                  <a:lnTo>
                    <a:pt x="3299205" y="2139188"/>
                  </a:lnTo>
                  <a:lnTo>
                    <a:pt x="3354831" y="2185924"/>
                  </a:lnTo>
                  <a:lnTo>
                    <a:pt x="3393440" y="2236470"/>
                  </a:lnTo>
                  <a:lnTo>
                    <a:pt x="3413633" y="2290191"/>
                  </a:lnTo>
                  <a:lnTo>
                    <a:pt x="3416173" y="2318004"/>
                  </a:lnTo>
                  <a:lnTo>
                    <a:pt x="3413633" y="2345817"/>
                  </a:lnTo>
                  <a:lnTo>
                    <a:pt x="3393440" y="2399538"/>
                  </a:lnTo>
                  <a:lnTo>
                    <a:pt x="3354831" y="2450084"/>
                  </a:lnTo>
                  <a:lnTo>
                    <a:pt x="3299205" y="2496820"/>
                  </a:lnTo>
                  <a:lnTo>
                    <a:pt x="3265678" y="2518410"/>
                  </a:lnTo>
                  <a:lnTo>
                    <a:pt x="3228340" y="2538857"/>
                  </a:lnTo>
                  <a:lnTo>
                    <a:pt x="3187573" y="2558034"/>
                  </a:lnTo>
                  <a:lnTo>
                    <a:pt x="3143630" y="2575687"/>
                  </a:lnTo>
                  <a:lnTo>
                    <a:pt x="3096767" y="2591943"/>
                  </a:lnTo>
                  <a:lnTo>
                    <a:pt x="3046984" y="2606548"/>
                  </a:lnTo>
                  <a:lnTo>
                    <a:pt x="2994533" y="2619502"/>
                  </a:lnTo>
                  <a:lnTo>
                    <a:pt x="2939668" y="2630678"/>
                  </a:lnTo>
                  <a:lnTo>
                    <a:pt x="2882518" y="2640076"/>
                  </a:lnTo>
                  <a:lnTo>
                    <a:pt x="2823464" y="2647442"/>
                  </a:lnTo>
                  <a:lnTo>
                    <a:pt x="2762504" y="2652903"/>
                  </a:lnTo>
                  <a:lnTo>
                    <a:pt x="2700020" y="2656205"/>
                  </a:lnTo>
                  <a:lnTo>
                    <a:pt x="2636012" y="2657348"/>
                  </a:lnTo>
                  <a:lnTo>
                    <a:pt x="2572004" y="2656205"/>
                  </a:lnTo>
                  <a:lnTo>
                    <a:pt x="2509392" y="2652903"/>
                  </a:lnTo>
                  <a:lnTo>
                    <a:pt x="2448560" y="2647442"/>
                  </a:lnTo>
                  <a:lnTo>
                    <a:pt x="2389378" y="2640076"/>
                  </a:lnTo>
                  <a:lnTo>
                    <a:pt x="2332354" y="2630678"/>
                  </a:lnTo>
                  <a:lnTo>
                    <a:pt x="2277491" y="2619502"/>
                  </a:lnTo>
                  <a:lnTo>
                    <a:pt x="2225040" y="2606548"/>
                  </a:lnTo>
                  <a:lnTo>
                    <a:pt x="2175255" y="2591943"/>
                  </a:lnTo>
                  <a:lnTo>
                    <a:pt x="2128266" y="2575687"/>
                  </a:lnTo>
                  <a:lnTo>
                    <a:pt x="2084324" y="2558034"/>
                  </a:lnTo>
                  <a:lnTo>
                    <a:pt x="2043684" y="2538857"/>
                  </a:lnTo>
                  <a:lnTo>
                    <a:pt x="2006346" y="2518410"/>
                  </a:lnTo>
                  <a:lnTo>
                    <a:pt x="1972690" y="2496820"/>
                  </a:lnTo>
                  <a:lnTo>
                    <a:pt x="1917191" y="2450084"/>
                  </a:lnTo>
                  <a:lnTo>
                    <a:pt x="1878456" y="2399538"/>
                  </a:lnTo>
                  <a:lnTo>
                    <a:pt x="1858390" y="2345817"/>
                  </a:lnTo>
                  <a:lnTo>
                    <a:pt x="1855851" y="231800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31" name="Graphic 66"/>
            <p:cNvSpPr/>
            <p:nvPr/>
          </p:nvSpPr>
          <p:spPr>
            <a:xfrm>
              <a:off x="1150873" y="571054"/>
              <a:ext cx="3115945" cy="1700530"/>
            </a:xfrm>
            <a:custGeom>
              <a:avLst/>
              <a:gdLst/>
              <a:ahLst/>
              <a:cxnLst/>
              <a:rect l="l" t="t" r="r" b="b"/>
              <a:pathLst>
                <a:path w="3115945" h="1700530">
                  <a:moveTo>
                    <a:pt x="432435" y="41910"/>
                  </a:moveTo>
                  <a:lnTo>
                    <a:pt x="355854" y="4699"/>
                  </a:lnTo>
                  <a:lnTo>
                    <a:pt x="356235" y="37973"/>
                  </a:lnTo>
                  <a:lnTo>
                    <a:pt x="0" y="42164"/>
                  </a:lnTo>
                  <a:lnTo>
                    <a:pt x="127" y="51689"/>
                  </a:lnTo>
                  <a:lnTo>
                    <a:pt x="356362" y="47498"/>
                  </a:lnTo>
                  <a:lnTo>
                    <a:pt x="356743" y="80899"/>
                  </a:lnTo>
                  <a:lnTo>
                    <a:pt x="432435" y="41910"/>
                  </a:lnTo>
                  <a:close/>
                </a:path>
                <a:path w="3115945" h="1700530">
                  <a:moveTo>
                    <a:pt x="2376805" y="37465"/>
                  </a:moveTo>
                  <a:lnTo>
                    <a:pt x="2300351" y="0"/>
                  </a:lnTo>
                  <a:lnTo>
                    <a:pt x="2300605" y="33401"/>
                  </a:lnTo>
                  <a:lnTo>
                    <a:pt x="1859534" y="37211"/>
                  </a:lnTo>
                  <a:lnTo>
                    <a:pt x="1859661" y="46736"/>
                  </a:lnTo>
                  <a:lnTo>
                    <a:pt x="2300732" y="42926"/>
                  </a:lnTo>
                  <a:lnTo>
                    <a:pt x="2300986" y="76200"/>
                  </a:lnTo>
                  <a:lnTo>
                    <a:pt x="2376805" y="37465"/>
                  </a:lnTo>
                  <a:close/>
                </a:path>
                <a:path w="3115945" h="1700530">
                  <a:moveTo>
                    <a:pt x="3108452" y="1625346"/>
                  </a:moveTo>
                  <a:lnTo>
                    <a:pt x="3075178" y="1624457"/>
                  </a:lnTo>
                  <a:lnTo>
                    <a:pt x="3082417" y="1345311"/>
                  </a:lnTo>
                  <a:lnTo>
                    <a:pt x="3072892" y="1345057"/>
                  </a:lnTo>
                  <a:lnTo>
                    <a:pt x="3065653" y="1624203"/>
                  </a:lnTo>
                  <a:lnTo>
                    <a:pt x="3032379" y="1623314"/>
                  </a:lnTo>
                  <a:lnTo>
                    <a:pt x="3068447" y="1700530"/>
                  </a:lnTo>
                  <a:lnTo>
                    <a:pt x="3108452" y="1625346"/>
                  </a:lnTo>
                  <a:close/>
                </a:path>
                <a:path w="3115945" h="1700530">
                  <a:moveTo>
                    <a:pt x="3115818" y="628269"/>
                  </a:moveTo>
                  <a:lnTo>
                    <a:pt x="3082417" y="628396"/>
                  </a:lnTo>
                  <a:lnTo>
                    <a:pt x="3081020" y="333375"/>
                  </a:lnTo>
                  <a:lnTo>
                    <a:pt x="3071495" y="333375"/>
                  </a:lnTo>
                  <a:lnTo>
                    <a:pt x="3072892" y="628523"/>
                  </a:lnTo>
                  <a:lnTo>
                    <a:pt x="3039618" y="628650"/>
                  </a:lnTo>
                  <a:lnTo>
                    <a:pt x="3078099" y="704723"/>
                  </a:lnTo>
                  <a:lnTo>
                    <a:pt x="3115818" y="6282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32" name="Graphic 67"/>
            <p:cNvSpPr/>
            <p:nvPr/>
          </p:nvSpPr>
          <p:spPr>
            <a:xfrm>
              <a:off x="3655821" y="3399599"/>
              <a:ext cx="1390015" cy="601980"/>
            </a:xfrm>
            <a:custGeom>
              <a:avLst/>
              <a:gdLst/>
              <a:ahLst/>
              <a:cxnLst/>
              <a:rect l="l" t="t" r="r" b="b"/>
              <a:pathLst>
                <a:path w="1390015" h="601980">
                  <a:moveTo>
                    <a:pt x="0" y="0"/>
                  </a:moveTo>
                  <a:lnTo>
                    <a:pt x="1389634" y="635"/>
                  </a:lnTo>
                </a:path>
                <a:path w="1390015" h="601980">
                  <a:moveTo>
                    <a:pt x="0" y="9525"/>
                  </a:moveTo>
                  <a:lnTo>
                    <a:pt x="0" y="601852"/>
                  </a:lnTo>
                </a:path>
                <a:path w="1390015" h="601980">
                  <a:moveTo>
                    <a:pt x="0" y="601852"/>
                  </a:moveTo>
                  <a:lnTo>
                    <a:pt x="1389634" y="601852"/>
                  </a:lnTo>
                </a:path>
                <a:path w="1390015" h="601980">
                  <a:moveTo>
                    <a:pt x="262509" y="9525"/>
                  </a:moveTo>
                  <a:lnTo>
                    <a:pt x="263016" y="601852"/>
                  </a:lnTo>
                </a:path>
              </a:pathLst>
            </a:custGeom>
            <a:ln w="9525">
              <a:solidFill>
                <a:srgbClr val="000000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pic>
          <p:nvPicPr>
            <p:cNvPr id="33" name="Image 6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9221" y="3322637"/>
              <a:ext cx="76200" cy="76962"/>
            </a:xfrm>
            <a:prstGeom prst="rect">
              <a:avLst/>
            </a:prstGeom>
          </p:spPr>
        </p:pic>
        <p:sp>
          <p:nvSpPr>
            <p:cNvPr id="34" name="Graphic 69"/>
            <p:cNvSpPr/>
            <p:nvPr/>
          </p:nvSpPr>
          <p:spPr>
            <a:xfrm>
              <a:off x="4214494" y="2950145"/>
              <a:ext cx="17780" cy="373380"/>
            </a:xfrm>
            <a:custGeom>
              <a:avLst/>
              <a:gdLst/>
              <a:ahLst/>
              <a:cxnLst/>
              <a:rect l="l" t="t" r="r" b="b"/>
              <a:pathLst>
                <a:path w="17780" h="373380">
                  <a:moveTo>
                    <a:pt x="9525" y="0"/>
                  </a:moveTo>
                  <a:lnTo>
                    <a:pt x="0" y="253"/>
                  </a:lnTo>
                  <a:lnTo>
                    <a:pt x="8127" y="373379"/>
                  </a:lnTo>
                  <a:lnTo>
                    <a:pt x="17652" y="373252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35" name="Textbox 70"/>
            <p:cNvSpPr txBox="1"/>
            <p:nvPr/>
          </p:nvSpPr>
          <p:spPr>
            <a:xfrm>
              <a:off x="1977008" y="436646"/>
              <a:ext cx="643255" cy="16891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ts val="1330"/>
                </a:lnSpc>
              </a:pPr>
              <a:r>
                <a:rPr lang="en-US" sz="1200" spc="-10">
                  <a:latin typeface="Times New Roman" panose="02020603050405020304" pitchFamily="18" charset="0"/>
                  <a:ea typeface="Times New Roman" panose="02020603050405020304" pitchFamily="18" charset="0"/>
                </a:rPr>
                <a:t>Enrolment</a:t>
              </a:r>
              <a:endParaRPr lang="en-IN" sz="11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6" name="Textbox 71"/>
            <p:cNvSpPr txBox="1"/>
            <p:nvPr/>
          </p:nvSpPr>
          <p:spPr>
            <a:xfrm>
              <a:off x="3955668" y="454934"/>
              <a:ext cx="558165" cy="34861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R="5080" indent="36830">
                <a:lnSpc>
                  <a:spcPct val="102000"/>
                </a:lnSpc>
              </a:pPr>
              <a:r>
                <a:rPr lang="en-US" sz="1200" spc="-10">
                  <a:latin typeface="Times New Roman" panose="02020603050405020304" pitchFamily="18" charset="0"/>
                  <a:ea typeface="Times New Roman" panose="02020603050405020304" pitchFamily="18" charset="0"/>
                </a:rPr>
                <a:t>Product Purchase</a:t>
              </a:r>
              <a:endParaRPr lang="en-IN" sz="11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7" name="Textbox 72"/>
            <p:cNvSpPr txBox="1"/>
            <p:nvPr/>
          </p:nvSpPr>
          <p:spPr>
            <a:xfrm>
              <a:off x="3909948" y="1421404"/>
              <a:ext cx="645795" cy="35496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indent="179705">
                <a:lnSpc>
                  <a:spcPct val="105000"/>
                </a:lnSpc>
              </a:pPr>
              <a:r>
                <a:rPr lang="en-US" sz="1200" spc="-20">
                  <a:latin typeface="Times New Roman" panose="02020603050405020304" pitchFamily="18" charset="0"/>
                  <a:ea typeface="Times New Roman" panose="02020603050405020304" pitchFamily="18" charset="0"/>
                </a:rPr>
                <a:t>Face Recognize</a:t>
              </a:r>
              <a:endParaRPr lang="en-IN" sz="11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8" name="Textbox 73"/>
            <p:cNvSpPr txBox="1"/>
            <p:nvPr/>
          </p:nvSpPr>
          <p:spPr>
            <a:xfrm>
              <a:off x="3952620" y="2427625"/>
              <a:ext cx="538480" cy="34861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R="10160" indent="94615">
                <a:lnSpc>
                  <a:spcPct val="102000"/>
                </a:lnSpc>
              </a:pPr>
              <a:r>
                <a:rPr lang="en-US" sz="1200" spc="-20">
                  <a:latin typeface="Times New Roman" panose="02020603050405020304" pitchFamily="18" charset="0"/>
                  <a:ea typeface="Times New Roman" panose="02020603050405020304" pitchFamily="18" charset="0"/>
                </a:rPr>
                <a:t>Make Payment</a:t>
              </a:r>
              <a:endParaRPr lang="en-IN" sz="11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9" name="Textbox 74"/>
            <p:cNvSpPr txBox="1"/>
            <p:nvPr/>
          </p:nvSpPr>
          <p:spPr>
            <a:xfrm>
              <a:off x="4041393" y="3546495"/>
              <a:ext cx="565150" cy="16891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ts val="1330"/>
                </a:lnSpc>
              </a:pPr>
              <a:r>
                <a:rPr lang="en-US" sz="1200" spc="-10">
                  <a:latin typeface="Times New Roman" panose="02020603050405020304" pitchFamily="18" charset="0"/>
                  <a:ea typeface="Times New Roman" panose="02020603050405020304" pitchFamily="18" charset="0"/>
                </a:rPr>
                <a:t>Database</a:t>
              </a:r>
              <a:endParaRPr lang="en-IN" sz="11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0" name="Textbox 75"/>
            <p:cNvSpPr txBox="1"/>
            <p:nvPr/>
          </p:nvSpPr>
          <p:spPr>
            <a:xfrm>
              <a:off x="169595" y="429195"/>
              <a:ext cx="981710" cy="377825"/>
            </a:xfrm>
            <a:prstGeom prst="rect">
              <a:avLst/>
            </a:prstGeom>
            <a:ln w="9525">
              <a:solidFill>
                <a:srgbClr val="000000"/>
              </a:solidFill>
              <a:prstDash val="solid"/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spcBef>
                  <a:spcPts val="330"/>
                </a:spcBef>
              </a:pPr>
              <a:r>
                <a:rPr lang="en-US" sz="1200" spc="-20">
                  <a:latin typeface="Times New Roman" panose="02020603050405020304" pitchFamily="18" charset="0"/>
                  <a:ea typeface="Times New Roman" panose="02020603050405020304" pitchFamily="18" charset="0"/>
                </a:rPr>
                <a:t>User</a:t>
              </a:r>
              <a:endParaRPr lang="en-IN" sz="11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2885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F6D12E6-60D7-414C-87E4-660E8B391A51}"/>
              </a:ext>
            </a:extLst>
          </p:cNvPr>
          <p:cNvSpPr txBox="1">
            <a:spLocks/>
          </p:cNvSpPr>
          <p:nvPr/>
        </p:nvSpPr>
        <p:spPr>
          <a:xfrm>
            <a:off x="1638102" y="352326"/>
            <a:ext cx="6804422" cy="5715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E85D1-EE71-4AA2-8688-5F17ABC83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95C3-18F7-45C5-9572-3DF63675B735}" type="slidenum">
              <a:rPr lang="en-IN" smtClean="0"/>
              <a:pPr/>
              <a:t>21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4" t="30444" r="30556" b="22000"/>
          <a:stretch>
            <a:fillRect/>
          </a:stretch>
        </p:blipFill>
        <p:spPr bwMode="auto">
          <a:xfrm>
            <a:off x="921820" y="1225949"/>
            <a:ext cx="7847948" cy="50110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4546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4" y="274638"/>
            <a:ext cx="9072563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LIST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4" y="1066803"/>
            <a:ext cx="9072563" cy="4571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Framework Creation</a:t>
            </a:r>
          </a:p>
          <a:p>
            <a:pPr>
              <a:lnSpc>
                <a:spcPct val="150000"/>
              </a:lnSpc>
              <a:defRPr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Purchase Product</a:t>
            </a:r>
          </a:p>
          <a:p>
            <a:pPr>
              <a:lnSpc>
                <a:spcPct val="150000"/>
              </a:lnSpc>
              <a:defRPr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Payment Using Face Recognition</a:t>
            </a:r>
          </a:p>
          <a:p>
            <a:pPr>
              <a:lnSpc>
                <a:spcPct val="150000"/>
              </a:lnSpc>
              <a:defRPr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Face Classification</a:t>
            </a:r>
          </a:p>
          <a:p>
            <a:pPr>
              <a:lnSpc>
                <a:spcPct val="150000"/>
              </a:lnSpc>
              <a:defRPr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Payment Process</a:t>
            </a:r>
          </a:p>
        </p:txBody>
      </p:sp>
    </p:spTree>
    <p:extLst>
      <p:ext uri="{BB962C8B-B14F-4D97-AF65-F5344CB8AC3E}">
        <p14:creationId xmlns:p14="http://schemas.microsoft.com/office/powerpoint/2010/main" val="1803635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630" y="304800"/>
            <a:ext cx="9072563" cy="91440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FRAMEWORK CREATION</a:t>
            </a:r>
            <a:br>
              <a:rPr lang="en-IN" sz="2800" dirty="0">
                <a:latin typeface="Times New Roman" pitchFamily="18" charset="0"/>
                <a:cs typeface="Times New Roman" pitchFamily="18" charset="0"/>
              </a:rPr>
            </a:b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079" y="3547857"/>
            <a:ext cx="9993313" cy="3310143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  <a:buNone/>
            </a:pP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  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Framework creation is the process of developing E-commerce application with proposed facilities. </a:t>
            </a:r>
          </a:p>
          <a:p>
            <a:pPr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In this application admin can add the product details like product id, name, type, amount, so on. </a:t>
            </a:r>
          </a:p>
          <a:p>
            <a:pPr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Then user can create their account by providing required information. </a:t>
            </a:r>
          </a:p>
          <a:p>
            <a:pPr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Here user’s face is captured through web cam and registered in database for further verification.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6" t="-88" r="-263" b="12296"/>
          <a:stretch/>
        </p:blipFill>
        <p:spPr>
          <a:xfrm>
            <a:off x="1992311" y="1219200"/>
            <a:ext cx="5791200" cy="28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20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0" y="533400"/>
            <a:ext cx="9072563" cy="639762"/>
          </a:xfrm>
        </p:spPr>
        <p:txBody>
          <a:bodyPr>
            <a:normAutofit fontScale="90000"/>
          </a:bodyPr>
          <a:lstStyle/>
          <a:p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 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PURCHASE PRODUCT</a:t>
            </a:r>
            <a:br>
              <a:rPr lang="en-IN" sz="4400" dirty="0">
                <a:latin typeface="Times New Roman" pitchFamily="18" charset="0"/>
                <a:cs typeface="Times New Roman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587" y="4008725"/>
            <a:ext cx="9753607" cy="2710545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  <a:buNone/>
            </a:pPr>
            <a:r>
              <a:rPr lang="en-IN" sz="2100" b="1" dirty="0">
                <a:latin typeface="Times New Roman" pitchFamily="18" charset="0"/>
                <a:cs typeface="Times New Roman" pitchFamily="18" charset="0"/>
              </a:rPr>
              <a:t>  </a:t>
            </a:r>
            <a:endParaRPr lang="en-IN" sz="21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sz="2100" dirty="0">
                <a:latin typeface="Times New Roman" pitchFamily="18" charset="0"/>
                <a:cs typeface="Times New Roman" pitchFamily="18" charset="0"/>
              </a:rPr>
              <a:t>In this module, user can login in E-Commerce application and search product for purchasing. </a:t>
            </a:r>
          </a:p>
          <a:p>
            <a:pPr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sz="2100" dirty="0">
                <a:latin typeface="Times New Roman" pitchFamily="18" charset="0"/>
                <a:cs typeface="Times New Roman" pitchFamily="18" charset="0"/>
              </a:rPr>
              <a:t>The user can view the product details like product name, type, amount, description etc. </a:t>
            </a:r>
          </a:p>
          <a:p>
            <a:pPr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sz="2100" dirty="0">
                <a:latin typeface="Times New Roman" pitchFamily="18" charset="0"/>
                <a:cs typeface="Times New Roman" pitchFamily="18" charset="0"/>
              </a:rPr>
              <a:t>After viewing all products, the user can select product based on their need. </a:t>
            </a:r>
          </a:p>
          <a:p>
            <a:pPr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sz="2100" dirty="0">
                <a:latin typeface="Times New Roman" pitchFamily="18" charset="0"/>
                <a:cs typeface="Times New Roman" pitchFamily="18" charset="0"/>
              </a:rPr>
              <a:t>The user’s purchase details are sent to the admin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2"/>
          <a:stretch/>
        </p:blipFill>
        <p:spPr>
          <a:xfrm>
            <a:off x="1916112" y="1351100"/>
            <a:ext cx="5715000" cy="299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90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0" y="61263"/>
            <a:ext cx="9072563" cy="639762"/>
          </a:xfrm>
        </p:spPr>
        <p:txBody>
          <a:bodyPr>
            <a:normAutofit fontScale="90000"/>
          </a:bodyPr>
          <a:lstStyle/>
          <a:p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</a:t>
            </a:r>
            <a:b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FACE IMAGE ACQUISITION</a:t>
            </a:r>
            <a:br>
              <a:rPr lang="en-IN" sz="4400" dirty="0">
                <a:latin typeface="Times New Roman" pitchFamily="18" charset="0"/>
                <a:cs typeface="Times New Roman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711" y="3886200"/>
            <a:ext cx="9601200" cy="2590802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  <a:buNone/>
            </a:pPr>
            <a:r>
              <a:rPr lang="en-IN" sz="7200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IN" sz="72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In proposed E-Commerce application user can make payment securely with the help of face recognition approach. </a:t>
            </a:r>
          </a:p>
          <a:p>
            <a:pPr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This module contains user’s card details like name, card no, amount etc. </a:t>
            </a:r>
          </a:p>
          <a:p>
            <a:pPr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After successfully entered the card details the system, user’s face image was captured with the help of web camera. </a:t>
            </a:r>
          </a:p>
          <a:p>
            <a:pPr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sz="7200" dirty="0">
                <a:latin typeface="Times New Roman" pitchFamily="18" charset="0"/>
                <a:cs typeface="Times New Roman" pitchFamily="18" charset="0"/>
              </a:rPr>
              <a:t>Then the captured face image compared with particular card holder account database</a:t>
            </a:r>
            <a:r>
              <a:rPr lang="en-IN" sz="67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US" sz="6700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912" y="1295400"/>
            <a:ext cx="5334000" cy="289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77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712" y="-55084"/>
            <a:ext cx="9395223" cy="182494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FACE CLASSIFICATION</a:t>
            </a:r>
            <a:br>
              <a:rPr lang="en-IN" sz="4400" dirty="0">
                <a:latin typeface="Times New Roman" pitchFamily="18" charset="0"/>
                <a:cs typeface="Times New Roman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712" y="3610882"/>
            <a:ext cx="9677400" cy="225652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  <a:buNone/>
            </a:pPr>
            <a:r>
              <a:rPr lang="en-IN" sz="1800" b="1" dirty="0">
                <a:latin typeface="Times New Roman" pitchFamily="18" charset="0"/>
                <a:cs typeface="Times New Roman" pitchFamily="18" charset="0"/>
              </a:rPr>
              <a:t>  </a:t>
            </a:r>
            <a:endParaRPr lang="en-IN" sz="18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It is the  process of extraction facial features and compared with database for user verification. </a:t>
            </a:r>
          </a:p>
          <a:p>
            <a:pPr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Facial highlights such as nose part, eye parts and lip part are extracted and these qualities are put away as grid. </a:t>
            </a:r>
          </a:p>
          <a:p>
            <a:pPr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 framework can be shaped by utilizing Grassmann manifold learning computation. </a:t>
            </a:r>
          </a:p>
          <a:p>
            <a:pPr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 feature data of particular facial image helps its application as a biometric identifier for individual acknowledgment.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823" y="1143000"/>
            <a:ext cx="4953000" cy="278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10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0" y="670327"/>
            <a:ext cx="9072563" cy="639762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PAYMENT PROCESS</a:t>
            </a:r>
            <a:br>
              <a:rPr lang="en-IN" sz="4400" dirty="0">
                <a:latin typeface="Times New Roman" pitchFamily="18" charset="0"/>
                <a:cs typeface="Times New Roman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712" y="4173686"/>
            <a:ext cx="9753600" cy="2684314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  <a:buNone/>
            </a:pP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  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Once the face detection process is completed then user can move on to the payment process. </a:t>
            </a:r>
          </a:p>
          <a:p>
            <a:pPr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Here user can enter the amount that should be transferred. Then the amount transaction will complete in a secure manner. </a:t>
            </a:r>
          </a:p>
          <a:p>
            <a:pPr algn="just">
              <a:lnSpc>
                <a:spcPct val="150000"/>
              </a:lnSpc>
              <a:spcBef>
                <a:spcPts val="363"/>
              </a:spcBef>
              <a:spcAft>
                <a:spcPct val="0"/>
              </a:spcAft>
              <a:buClr>
                <a:srgbClr val="000000"/>
              </a:buClr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When the classification process got failures to detect the face image or identify the fake user the system will automatically send e- mail notification to the customer as soon as the order is placed.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" r="110" b="7070"/>
          <a:stretch/>
        </p:blipFill>
        <p:spPr>
          <a:xfrm>
            <a:off x="2068512" y="1295400"/>
            <a:ext cx="5943600" cy="310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50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112" y="72615"/>
            <a:ext cx="9072563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5" b="47079"/>
          <a:stretch/>
        </p:blipFill>
        <p:spPr>
          <a:xfrm>
            <a:off x="2438085" y="1143000"/>
            <a:ext cx="5204458" cy="5455098"/>
          </a:xfrm>
        </p:spPr>
      </p:pic>
    </p:spTree>
    <p:extLst>
      <p:ext uri="{BB962C8B-B14F-4D97-AF65-F5344CB8AC3E}">
        <p14:creationId xmlns:p14="http://schemas.microsoft.com/office/powerpoint/2010/main" val="2921680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4" y="274638"/>
            <a:ext cx="9072563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4" y="1066803"/>
            <a:ext cx="9072563" cy="53339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Grassmann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manifold learning: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face boundaries from video frames.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Boundary values are constructed as feature vectors.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the tangent vector.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distance values from query frames with still images.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distance value is equal to zero or less than the minimum means, match found.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 send alert about unknown person.</a:t>
            </a:r>
          </a:p>
        </p:txBody>
      </p:sp>
    </p:spTree>
    <p:extLst>
      <p:ext uri="{BB962C8B-B14F-4D97-AF65-F5344CB8AC3E}">
        <p14:creationId xmlns:p14="http://schemas.microsoft.com/office/powerpoint/2010/main" val="1599286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022" y="2130429"/>
            <a:ext cx="9324578" cy="1470025"/>
          </a:xfrm>
        </p:spPr>
        <p:txBody>
          <a:bodyPr>
            <a:normAutofit fontScale="90000"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CARD TRANSACTION BASED ON</a:t>
            </a:r>
            <a:b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FACE RECOGNITION TECHNOLOGY</a:t>
            </a:r>
            <a:b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 AI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1596"/>
            <a:ext cx="2558143" cy="2558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312" y="4572451"/>
            <a:ext cx="2867688" cy="22964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96" y="4583337"/>
            <a:ext cx="2130429" cy="21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18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4" y="274638"/>
            <a:ext cx="9072563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90" y="1066800"/>
            <a:ext cx="9442450" cy="4904508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  <a:defRPr/>
            </a:pPr>
            <a:r>
              <a:rPr lang="en-IN" sz="2200" dirty="0">
                <a:latin typeface="Times New Roman" pitchFamily="18" charset="0"/>
                <a:cs typeface="Times New Roman" pitchFamily="18" charset="0"/>
              </a:rPr>
              <a:t>This project entitled as “</a:t>
            </a:r>
            <a:r>
              <a:rPr lang="en-IN" sz="2200" b="1" dirty="0">
                <a:latin typeface="Times New Roman" pitchFamily="18" charset="0"/>
                <a:cs typeface="Times New Roman" pitchFamily="18" charset="0"/>
              </a:rPr>
              <a:t>Credit Card Transaction Based on Face Recognition Technology</a:t>
            </a:r>
            <a:r>
              <a:rPr lang="en-IN" sz="2200" dirty="0">
                <a:latin typeface="Times New Roman" pitchFamily="18" charset="0"/>
                <a:cs typeface="Times New Roman" pitchFamily="18" charset="0"/>
              </a:rPr>
              <a:t>” has been developed to satisfy all the proposed requirements. </a:t>
            </a:r>
          </a:p>
          <a:p>
            <a:pPr algn="just">
              <a:lnSpc>
                <a:spcPct val="170000"/>
              </a:lnSpc>
              <a:defRPr/>
            </a:pPr>
            <a:r>
              <a:rPr lang="en-IN" sz="2200" dirty="0">
                <a:latin typeface="Times New Roman" pitchFamily="18" charset="0"/>
                <a:cs typeface="Times New Roman" pitchFamily="18" charset="0"/>
              </a:rPr>
              <a:t>The system reduces the possibility of errors to a great extent and maintains the data in an efficient manner. </a:t>
            </a:r>
          </a:p>
          <a:p>
            <a:pPr algn="just">
              <a:lnSpc>
                <a:spcPct val="170000"/>
              </a:lnSpc>
              <a:defRPr/>
            </a:pPr>
            <a:r>
              <a:rPr lang="en-IN" sz="2200" dirty="0">
                <a:latin typeface="Times New Roman" pitchFamily="18" charset="0"/>
                <a:cs typeface="Times New Roman" pitchFamily="18" charset="0"/>
              </a:rPr>
              <a:t>User friendliness is the unique feature of this system. </a:t>
            </a:r>
          </a:p>
          <a:p>
            <a:pPr algn="just">
              <a:lnSpc>
                <a:spcPct val="170000"/>
              </a:lnSpc>
              <a:defRPr/>
            </a:pPr>
            <a:r>
              <a:rPr lang="en-IN" sz="2200" dirty="0">
                <a:latin typeface="Times New Roman" pitchFamily="18" charset="0"/>
                <a:cs typeface="Times New Roman" pitchFamily="18" charset="0"/>
              </a:rPr>
              <a:t>The system generates the reports as and when required. The system is highly interactive and flexible for further enhancement. </a:t>
            </a:r>
          </a:p>
        </p:txBody>
      </p:sp>
    </p:spTree>
    <p:extLst>
      <p:ext uri="{BB962C8B-B14F-4D97-AF65-F5344CB8AC3E}">
        <p14:creationId xmlns:p14="http://schemas.microsoft.com/office/powerpoint/2010/main" val="3757129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DE0BF-3F1E-465B-B3FC-5691476E48E5}"/>
              </a:ext>
            </a:extLst>
          </p:cNvPr>
          <p:cNvSpPr txBox="1">
            <a:spLocks/>
          </p:cNvSpPr>
          <p:nvPr/>
        </p:nvSpPr>
        <p:spPr>
          <a:xfrm>
            <a:off x="468312" y="1724430"/>
            <a:ext cx="9144000" cy="47507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While face recognition technology can be an effective way to prevent fraud, it's not fool proof. </a:t>
            </a:r>
          </a:p>
          <a:p>
            <a:pPr lvl="0"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Future work could focus on developing additional security measures, such as multi-factor authentication or biometric sensors, to further enhance the security of credit card transactions. </a:t>
            </a:r>
          </a:p>
          <a:p>
            <a:pPr lvl="0"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Also focus on expanding the usability of this technology so that it's available to more consumers and businesses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F6D12E6-60D7-414C-87E4-660E8B391A51}"/>
              </a:ext>
            </a:extLst>
          </p:cNvPr>
          <p:cNvSpPr txBox="1">
            <a:spLocks/>
          </p:cNvSpPr>
          <p:nvPr/>
        </p:nvSpPr>
        <p:spPr>
          <a:xfrm>
            <a:off x="1515499" y="581427"/>
            <a:ext cx="6804422" cy="9258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E3334-6401-4CD6-9448-9C319AFD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95C3-18F7-45C5-9572-3DF63675B735}" type="slidenum">
              <a:rPr lang="en-IN" smtClean="0"/>
              <a:pPr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623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4" y="274638"/>
            <a:ext cx="9072563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4" y="1066803"/>
            <a:ext cx="9072563" cy="5333999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IN" sz="2600" b="1" dirty="0" err="1">
                <a:latin typeface="Times New Roman" pitchFamily="18" charset="0"/>
                <a:cs typeface="Times New Roman" pitchFamily="18" charset="0"/>
              </a:rPr>
              <a:t>Sahu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Aanchal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, G. M.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Harshvardhan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Mahendra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 Kumar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Gourisaria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. "A dual approach for credit card fraud detection using neural network and data mining techniques." In 2020 IEEE 17th India council international conference (INDICON), pp. 1-7. IEEE, 2020.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[2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] Panda,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Agyan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Bharath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Yadlapalli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Zhi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 Zhou.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"Credit card fraud detection through machine learning algorithm." Big Data and Computing Visions 1, no. 3 (2021): 140-145.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[3] 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Kumar,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Sheo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Vinit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 Kumar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Gunjan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Mohd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Dilshad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 Ansari, and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Rashmi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Pathak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"Credit Card Fraud Detection Using Support Vector Machine." In Proceedings of the 2nd International Conference on Recent Trends in Machine Learning, IoT, Smart Cities and Applications: ICMISC 2021, pp. 27-37. Springer Singapore, 2022.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[4]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Vinaya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, D. S.,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Satish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 B.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Basapur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Vanishree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Abhay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Neetha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Natesh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"Credit Card Fraud Detection Systems (CCFDS) using Machine Learning (Apache Spark)." (2020).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[5] 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Lucas,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Yvan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, and Johannes </a:t>
            </a:r>
            <a:r>
              <a:rPr lang="en-IN" sz="2000" b="1" dirty="0" err="1">
                <a:latin typeface="Times New Roman" pitchFamily="18" charset="0"/>
                <a:cs typeface="Times New Roman" pitchFamily="18" charset="0"/>
              </a:rPr>
              <a:t>Jurgovsky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"Credit card fraud detection using machine learning: A survey." 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arXiv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preprint arXiv:2010.06479 (2020).</a:t>
            </a:r>
          </a:p>
        </p:txBody>
      </p:sp>
    </p:spTree>
    <p:extLst>
      <p:ext uri="{BB962C8B-B14F-4D97-AF65-F5344CB8AC3E}">
        <p14:creationId xmlns:p14="http://schemas.microsoft.com/office/powerpoint/2010/main" val="2100499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/>
          <p:cNvSpPr txBox="1">
            <a:spLocks noGrp="1"/>
          </p:cNvSpPr>
          <p:nvPr>
            <p:ph type="title"/>
          </p:nvPr>
        </p:nvSpPr>
        <p:spPr>
          <a:xfrm>
            <a:off x="2982912" y="3124200"/>
            <a:ext cx="4504436" cy="687182"/>
          </a:xfrm>
          <a:prstGeom prst="rect">
            <a:avLst/>
          </a:prstGeom>
        </p:spPr>
        <p:txBody>
          <a:bodyPr vert="horz" wrap="square" lIns="0" tIns="9976" rIns="0" bIns="0" rtlCol="0">
            <a:spAutoFit/>
          </a:bodyPr>
          <a:lstStyle/>
          <a:p>
            <a:pPr marL="10500">
              <a:spcBef>
                <a:spcPts val="79"/>
              </a:spcBef>
            </a:pP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b="1" spc="-2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145796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974B-95CF-2A7B-2032-28372BB3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33" y="-152400"/>
            <a:ext cx="9072563" cy="1570038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DFA64-D88B-A5B5-CA12-D567C9508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0" y="762000"/>
            <a:ext cx="9072563" cy="5181601"/>
          </a:xfrm>
        </p:spPr>
        <p:txBody>
          <a:bodyPr>
            <a:no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SPECIFICATION</a:t>
            </a: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LIST</a:t>
            </a: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OUTPUT</a:t>
            </a: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b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2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B682E-FE1D-860F-DBC8-F881B036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4DB36-5999-ED86-CDAE-E75604A83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12" y="1981200"/>
            <a:ext cx="9072563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AI-driven facial recognition technology to create a secure, efficient, and user-friendly credit card transaction system </a:t>
            </a:r>
            <a:r>
              <a:rPr lang="en-US" sz="22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enhances security, reduces fraud, and improves the overall payment experience for consumers.</a:t>
            </a:r>
          </a:p>
          <a:p>
            <a:pPr>
              <a:lnSpc>
                <a:spcPct val="150000"/>
              </a:lnSpc>
            </a:pPr>
            <a:r>
              <a:rPr lang="en-US" sz="2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monitor the performance of the face recognition system in production, collecting feedback and data to identify areas for improvement.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807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75" y="899321"/>
            <a:ext cx="9072563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4" y="2209800"/>
            <a:ext cx="9072563" cy="3428998"/>
          </a:xfrm>
        </p:spPr>
        <p:txBody>
          <a:bodyPr>
            <a:normAutofit fontScale="92500"/>
          </a:bodyPr>
          <a:lstStyle/>
          <a:p>
            <a:pPr algn="just">
              <a:lnSpc>
                <a:spcPct val="170000"/>
              </a:lnSpc>
              <a:defRPr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Improve the security of credit card transaction process in E-Commerce application using face recognition technology.  </a:t>
            </a:r>
          </a:p>
          <a:p>
            <a:pPr algn="just">
              <a:lnSpc>
                <a:spcPct val="170000"/>
              </a:lnSpc>
              <a:defRPr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Once the face detection process is completely finish then user can move on to the next process. </a:t>
            </a:r>
          </a:p>
          <a:p>
            <a:pPr algn="just">
              <a:lnSpc>
                <a:spcPct val="170000"/>
              </a:lnSpc>
              <a:defRPr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An e- mail notification is sent to the customer as soon as the order is placed.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993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C62E8-DA2C-6886-26C3-F935728CE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DOMAIN</a:t>
            </a:r>
            <a:br>
              <a:rPr lang="en-IN" b="1" dirty="0"/>
            </a:br>
            <a:r>
              <a:rPr lang="en-IN" b="1" dirty="0"/>
              <a:t>(ARTIFICIAL INTELLIGENCE)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25846-9739-DEE5-6B57-D62DFFBE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3" y="2026185"/>
            <a:ext cx="9072563" cy="4525963"/>
          </a:xfrm>
        </p:spPr>
        <p:txBody>
          <a:bodyPr>
            <a:normAutofit/>
          </a:bodyPr>
          <a:lstStyle/>
          <a:p>
            <a:r>
              <a:rPr lang="en-US" sz="2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(AI) is a branch of computer science that focuses on creating systems capable of performing tasks that typically require human intelligence.</a:t>
            </a:r>
          </a:p>
          <a:p>
            <a:endParaRPr lang="en-US" sz="22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(AI) refers to the simulation of human intelligence in machines that are programmed to mimic cognitive functions such as learning, problem-solving, reasoning.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AI has applications across various industries, including healthcare, finance, transportation, manufacturing, and entertainment. </a:t>
            </a:r>
            <a:endParaRPr lang="en-US" sz="22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479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14" y="152400"/>
            <a:ext cx="9072563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912" y="914400"/>
            <a:ext cx="9601200" cy="55626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In real time payment modes have different modes such as cash on delivery, online transaction, credit card transaction ,etc. 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Online transactions take place, the customer involves option for credit/debit cards or internet banking. 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During online transactions there are many chances to steal the confidential information by the attackers or hackers. 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Implement the framework to recognize the face using Grassmann algorithm at the time of transactions with improved accuracy rate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Post the complaints about unknown person access at the time of transactions</a:t>
            </a:r>
          </a:p>
          <a:p>
            <a:pPr marL="0" indent="0">
              <a:buNone/>
            </a:pPr>
            <a:endParaRPr lang="en-IN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14" y="152400"/>
            <a:ext cx="9072563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912" y="914400"/>
            <a:ext cx="9601200" cy="55626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sz="2200" dirty="0">
                <a:latin typeface="Times New Roman" pitchFamily="18" charset="0"/>
                <a:cs typeface="Times New Roman" pitchFamily="18" charset="0"/>
              </a:rPr>
              <a:t>The main problem faced by credit card user is attack to lot of privacy issues.</a:t>
            </a:r>
          </a:p>
          <a:p>
            <a:pPr algn="just">
              <a:lnSpc>
                <a:spcPct val="150000"/>
              </a:lnSpc>
            </a:pPr>
            <a:r>
              <a:rPr lang="en-IN" sz="2200" dirty="0">
                <a:latin typeface="Times New Roman" pitchFamily="18" charset="0"/>
                <a:cs typeface="Times New Roman" pitchFamily="18" charset="0"/>
              </a:rPr>
              <a:t>The cards can be stolen or duplicated, giving unauthorised people access to resources.</a:t>
            </a:r>
          </a:p>
          <a:p>
            <a:pPr algn="just">
              <a:lnSpc>
                <a:spcPct val="150000"/>
              </a:lnSpc>
            </a:pPr>
            <a:r>
              <a:rPr lang="en-IN" sz="2200" dirty="0">
                <a:latin typeface="Times New Roman" pitchFamily="18" charset="0"/>
                <a:cs typeface="Times New Roman" pitchFamily="18" charset="0"/>
              </a:rPr>
              <a:t>This generally happens when users give their credit card to unknown people or when the card is lost. </a:t>
            </a:r>
          </a:p>
          <a:p>
            <a:pPr algn="just">
              <a:lnSpc>
                <a:spcPct val="150000"/>
              </a:lnSpc>
            </a:pPr>
            <a:r>
              <a:rPr lang="en-IN" sz="2200" dirty="0">
                <a:latin typeface="Times New Roman" pitchFamily="18" charset="0"/>
                <a:cs typeface="Times New Roman" pitchFamily="18" charset="0"/>
              </a:rPr>
              <a:t>Implement a system that will reduce the risk of credit card frauds during the transaction.</a:t>
            </a:r>
          </a:p>
          <a:p>
            <a:pPr algn="just">
              <a:lnSpc>
                <a:spcPct val="150000"/>
              </a:lnSpc>
            </a:pPr>
            <a:r>
              <a:rPr lang="en-IN" sz="2200" dirty="0">
                <a:latin typeface="Times New Roman" pitchFamily="18" charset="0"/>
                <a:cs typeface="Times New Roman" pitchFamily="18" charset="0"/>
              </a:rPr>
              <a:t>Proposed method for credit card transaction system which will make use of face recognition and face detection technology using web application. </a:t>
            </a:r>
          </a:p>
          <a:p>
            <a:pPr marL="0" indent="0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912801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2010</Words>
  <Application>Microsoft Office PowerPoint</Application>
  <PresentationFormat>Custom</PresentationFormat>
  <Paragraphs>231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BASE PAPER</vt:lpstr>
      <vt:lpstr>CREDIT CARD TRANSACTION BASED ON  FACE RECOGNITION TECHNOLOGY USING  AI</vt:lpstr>
      <vt:lpstr>OUTLINE</vt:lpstr>
      <vt:lpstr>AIM</vt:lpstr>
      <vt:lpstr>OBJECTIVES</vt:lpstr>
      <vt:lpstr>DOMAIN (ARTIFICIAL INTELLIGENCE)</vt:lpstr>
      <vt:lpstr>ABSTRACT</vt:lpstr>
      <vt:lpstr>INTRODUCTION</vt:lpstr>
      <vt:lpstr>LITERATURE SURVEY</vt:lpstr>
      <vt:lpstr> LITERATURE SURVEY</vt:lpstr>
      <vt:lpstr>LITERATURE SURVEY</vt:lpstr>
      <vt:lpstr>EXISTING SYSTEM</vt:lpstr>
      <vt:lpstr>DISADVANTAGES</vt:lpstr>
      <vt:lpstr>PROPOSED SYSTEM</vt:lpstr>
      <vt:lpstr>ADVANTAGES</vt:lpstr>
      <vt:lpstr>HARDWARE REQUIREMENTS</vt:lpstr>
      <vt:lpstr>SOFTWARE REQUIREMENTS</vt:lpstr>
      <vt:lpstr>PowerPoint Presentation</vt:lpstr>
      <vt:lpstr>PowerPoint Presentation</vt:lpstr>
      <vt:lpstr>PowerPoint Presentation</vt:lpstr>
      <vt:lpstr>MODULE LIST</vt:lpstr>
      <vt:lpstr> MODULE DESCRIPTION FRAMEWORK CREATION </vt:lpstr>
      <vt:lpstr> MODULE DESCRIPTION  PURCHASE PRODUCT </vt:lpstr>
      <vt:lpstr>  MODULE DESCRIPTION FACE IMAGE ACQUISITION </vt:lpstr>
      <vt:lpstr>MODULE DESCRIPTION FACE CLASSIFICATION </vt:lpstr>
      <vt:lpstr>MODULE DESCRIPTION PAYMENT PROCESS </vt:lpstr>
      <vt:lpstr>SAMPLE OUTPUT</vt:lpstr>
      <vt:lpstr>METHODOLOGY</vt:lpstr>
      <vt:lpstr>CONCLUSION</vt:lpstr>
      <vt:lpstr>PowerPoint Presentation</vt:lpstr>
      <vt:lpstr>REFERENCE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Java</dc:creator>
  <cp:lastModifiedBy>Guest User</cp:lastModifiedBy>
  <cp:revision>283</cp:revision>
  <dcterms:created xsi:type="dcterms:W3CDTF">2006-08-16T00:00:00Z</dcterms:created>
  <dcterms:modified xsi:type="dcterms:W3CDTF">2024-05-08T17:09:28Z</dcterms:modified>
</cp:coreProperties>
</file>